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7" r:id="rId3"/>
  </p:sldMasterIdLst>
  <p:notesMasterIdLst>
    <p:notesMasterId r:id="rId5"/>
  </p:notesMasterIdLst>
  <p:handoutMasterIdLst>
    <p:handoutMasterId r:id="rId24"/>
  </p:handoutMasterIdLst>
  <p:sldIdLst>
    <p:sldId id="658" r:id="rId4"/>
    <p:sldId id="794" r:id="rId6"/>
    <p:sldId id="846" r:id="rId7"/>
    <p:sldId id="847" r:id="rId8"/>
    <p:sldId id="848" r:id="rId9"/>
    <p:sldId id="849" r:id="rId10"/>
    <p:sldId id="788" r:id="rId11"/>
    <p:sldId id="821" r:id="rId12"/>
    <p:sldId id="850" r:id="rId13"/>
    <p:sldId id="851" r:id="rId14"/>
    <p:sldId id="852" r:id="rId15"/>
    <p:sldId id="790" r:id="rId16"/>
    <p:sldId id="802" r:id="rId17"/>
    <p:sldId id="853" r:id="rId18"/>
    <p:sldId id="854" r:id="rId19"/>
    <p:sldId id="855" r:id="rId20"/>
    <p:sldId id="856" r:id="rId21"/>
    <p:sldId id="811" r:id="rId22"/>
    <p:sldId id="858" r:id="rId23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215B69"/>
    <a:srgbClr val="7D0000"/>
    <a:srgbClr val="960000"/>
    <a:srgbClr val="581401"/>
    <a:srgbClr val="7C4939"/>
    <a:srgbClr val="FFFAF0"/>
    <a:srgbClr val="874600"/>
    <a:srgbClr val="895E5D"/>
    <a:srgbClr val="FAF2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03" autoAdjust="0"/>
    <p:restoredTop sz="93908" autoAdjust="0"/>
  </p:normalViewPr>
  <p:slideViewPr>
    <p:cSldViewPr snapToGrid="0">
      <p:cViewPr varScale="1">
        <p:scale>
          <a:sx n="109" d="100"/>
          <a:sy n="109" d="100"/>
        </p:scale>
        <p:origin x="606" y="96"/>
      </p:cViewPr>
      <p:guideLst>
        <p:guide orient="horz" pos="2109"/>
        <p:guide pos="38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373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tags" Target="tags/tag22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A243BB-AD25-4A9B-A1E5-3C6887878F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BE2B8D-E098-4988-80C0-86F3A175EEB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d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AA7FDB-4D8B-4EB5-ADAA-90497682C5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37C8D2F-F443-4A9E-8BD0-6284A4D4D4DE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CC75BC-847C-4F83-9AE3-DC3F6F592EC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image8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0" y="0"/>
            <a:ext cx="12192000" cy="38862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3" cstate="screen"/>
          <a:srcRect/>
          <a:stretch>
            <a:fillRect/>
          </a:stretch>
        </p:blipFill>
        <p:spPr>
          <a:xfrm>
            <a:off x="0" y="4616941"/>
            <a:ext cx="4330235" cy="2234572"/>
          </a:xfrm>
          <a:prstGeom prst="rect">
            <a:avLst/>
          </a:prstGeom>
        </p:spPr>
      </p:pic>
      <p:grpSp>
        <p:nvGrpSpPr>
          <p:cNvPr id="6" name="组合 5"/>
          <p:cNvGrpSpPr/>
          <p:nvPr userDrawn="1"/>
        </p:nvGrpSpPr>
        <p:grpSpPr>
          <a:xfrm>
            <a:off x="0" y="5270500"/>
            <a:ext cx="12201443" cy="1587500"/>
            <a:chOff x="0" y="5270500"/>
            <a:chExt cx="12201443" cy="158750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5270500"/>
              <a:ext cx="12192000" cy="1587500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5" cstate="screen"/>
            <a:stretch>
              <a:fillRect/>
            </a:stretch>
          </p:blipFill>
          <p:spPr>
            <a:xfrm>
              <a:off x="10073321" y="5619095"/>
              <a:ext cx="2128122" cy="123241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4" name="TextBox 4"/>
          <p:cNvSpPr txBox="1"/>
          <p:nvPr userDrawn="1"/>
        </p:nvSpPr>
        <p:spPr>
          <a:xfrm>
            <a:off x="1234604" y="6492875"/>
            <a:ext cx="1440159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prstClr val="black"/>
                </a:solidFill>
                <a:latin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prstClr val="black"/>
                </a:solidFill>
                <a:latin typeface="微软雅黑" panose="020B0503020204020204" pitchFamily="34" charset="-122"/>
              </a:rPr>
              <a:t>http://www.1ppt.com/hangye/</a:t>
            </a:r>
            <a:endParaRPr lang="en-US" altLang="zh-CN" sz="100" dirty="0">
              <a:solidFill>
                <a:prstClr val="black"/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/>
          <a:srcRect/>
          <a:stretch>
            <a:fillRect/>
          </a:stretch>
        </p:blipFill>
        <p:spPr>
          <a:xfrm>
            <a:off x="626743" y="2258181"/>
            <a:ext cx="11287761" cy="459333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3" cstate="screen"/>
          <a:stretch>
            <a:fillRect/>
          </a:stretch>
        </p:blipFill>
        <p:spPr>
          <a:xfrm>
            <a:off x="3654547" y="5489445"/>
            <a:ext cx="4882906" cy="1368555"/>
          </a:xfrm>
          <a:prstGeom prst="rect">
            <a:avLst/>
          </a:prstGeom>
        </p:spPr>
      </p:pic>
      <p:grpSp>
        <p:nvGrpSpPr>
          <p:cNvPr id="4" name="组合 3"/>
          <p:cNvGrpSpPr/>
          <p:nvPr userDrawn="1"/>
        </p:nvGrpSpPr>
        <p:grpSpPr>
          <a:xfrm>
            <a:off x="0" y="5270500"/>
            <a:ext cx="12201443" cy="1587500"/>
            <a:chOff x="0" y="5270500"/>
            <a:chExt cx="12201443" cy="1587500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5270500"/>
              <a:ext cx="12192000" cy="1587500"/>
            </a:xfrm>
            <a:prstGeom prst="rect">
              <a:avLst/>
            </a:prstGeom>
          </p:spPr>
        </p:pic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5" cstate="screen"/>
            <a:stretch>
              <a:fillRect/>
            </a:stretch>
          </p:blipFill>
          <p:spPr>
            <a:xfrm>
              <a:off x="10073321" y="5619095"/>
              <a:ext cx="2128122" cy="1232418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正文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8208" l="0" r="9757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>
          <a:xfrm>
            <a:off x="0" y="0"/>
            <a:ext cx="2349500" cy="12255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9.png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</p:sldLayoutIdLst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image" Target="../media/image11.png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image" Target="../media/image10.png"/><Relationship Id="rId2" Type="http://schemas.openxmlformats.org/officeDocument/2006/relationships/tags" Target="../tags/tag2.xml"/><Relationship Id="rId12" Type="http://schemas.openxmlformats.org/officeDocument/2006/relationships/notesSlide" Target="../notesSlides/notesSlide1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8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20.xml"/><Relationship Id="rId8" Type="http://schemas.openxmlformats.org/officeDocument/2006/relationships/tags" Target="../tags/tag19.xml"/><Relationship Id="rId7" Type="http://schemas.openxmlformats.org/officeDocument/2006/relationships/tags" Target="../tags/tag18.xml"/><Relationship Id="rId6" Type="http://schemas.openxmlformats.org/officeDocument/2006/relationships/image" Target="../media/image11.png"/><Relationship Id="rId5" Type="http://schemas.openxmlformats.org/officeDocument/2006/relationships/tags" Target="../tags/tag17.xml"/><Relationship Id="rId4" Type="http://schemas.openxmlformats.org/officeDocument/2006/relationships/tags" Target="../tags/tag16.xml"/><Relationship Id="rId3" Type="http://schemas.openxmlformats.org/officeDocument/2006/relationships/image" Target="../media/image10.png"/><Relationship Id="rId2" Type="http://schemas.openxmlformats.org/officeDocument/2006/relationships/tags" Target="../tags/tag15.xml"/><Relationship Id="rId12" Type="http://schemas.openxmlformats.org/officeDocument/2006/relationships/notesSlide" Target="../notesSlides/notesSlide19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21.xml"/><Relationship Id="rId1" Type="http://schemas.openxmlformats.org/officeDocument/2006/relationships/tags" Target="../tags/tag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A-标题 1"/>
          <p:cNvSpPr txBox="1"/>
          <p:nvPr>
            <p:custDataLst>
              <p:tags r:id="rId1"/>
            </p:custDataLst>
          </p:nvPr>
        </p:nvSpPr>
        <p:spPr>
          <a:xfrm>
            <a:off x="314325" y="2074587"/>
            <a:ext cx="11912600" cy="22345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600" b="1" dirty="0">
                <a:ln>
                  <a:solidFill>
                    <a:schemeClr val="bg1"/>
                  </a:solidFill>
                </a:ln>
                <a:gradFill>
                  <a:gsLst>
                    <a:gs pos="0">
                      <a:srgbClr val="C00000"/>
                    </a:gs>
                    <a:gs pos="67000">
                      <a:srgbClr val="C00000"/>
                    </a:gs>
                    <a:gs pos="59000">
                      <a:srgbClr val="C00000">
                        <a:lumMod val="75000"/>
                      </a:srgb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中宋简" panose="02010609000101010101" pitchFamily="49" charset="-122"/>
                <a:ea typeface="汉仪中宋简" panose="02010609000101010101" pitchFamily="49" charset="-122"/>
                <a:cs typeface="+mn-ea"/>
                <a:sym typeface="+mn-lt"/>
              </a:rPr>
              <a:t>防微杜渐，廉洁从教</a:t>
            </a:r>
            <a:endParaRPr lang="zh-CN" altLang="en-US" sz="6600" b="1" dirty="0">
              <a:ln>
                <a:solidFill>
                  <a:schemeClr val="bg1"/>
                </a:solidFill>
              </a:ln>
              <a:gradFill>
                <a:gsLst>
                  <a:gs pos="0">
                    <a:srgbClr val="C00000"/>
                  </a:gs>
                  <a:gs pos="67000">
                    <a:srgbClr val="C00000"/>
                  </a:gs>
                  <a:gs pos="59000">
                    <a:srgbClr val="C00000">
                      <a:lumMod val="7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中宋简" panose="02010609000101010101" pitchFamily="49" charset="-122"/>
              <a:ea typeface="汉仪中宋简" panose="02010609000101010101" pitchFamily="49" charset="-122"/>
              <a:cs typeface="+mn-ea"/>
              <a:sym typeface="+mn-lt"/>
            </a:endParaRPr>
          </a:p>
        </p:txBody>
      </p:sp>
      <p:sp>
        <p:nvSpPr>
          <p:cNvPr id="15" name="1"/>
          <p:cNvSpPr txBox="1">
            <a:spLocks noChangeArrowheads="1"/>
          </p:cNvSpPr>
          <p:nvPr/>
        </p:nvSpPr>
        <p:spPr bwMode="auto">
          <a:xfrm>
            <a:off x="4838960" y="5160012"/>
            <a:ext cx="1431665" cy="393516"/>
          </a:xfrm>
          <a:prstGeom prst="rect">
            <a:avLst/>
          </a:prstGeom>
          <a:solidFill>
            <a:srgbClr val="C00000"/>
          </a:solidFill>
          <a:ln w="9525">
            <a:solidFill>
              <a:srgbClr val="C00000"/>
            </a:solidFill>
            <a:miter lim="800000"/>
          </a:ln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>
              <a:lnSpc>
                <a:spcPct val="90000"/>
              </a:lnSpc>
              <a:spcBef>
                <a:spcPct val="0"/>
              </a:spcBef>
              <a:buNone/>
              <a:defRPr sz="6600" b="1">
                <a:gradFill>
                  <a:gsLst>
                    <a:gs pos="0">
                      <a:srgbClr val="C00000"/>
                    </a:gs>
                    <a:gs pos="67000">
                      <a:srgbClr val="C00000"/>
                    </a:gs>
                    <a:gs pos="59000">
                      <a:srgbClr val="C00000">
                        <a:lumMod val="75000"/>
                      </a:srgbClr>
                    </a:gs>
                  </a:gsLst>
                  <a:lin ang="5400000" scaled="1"/>
                </a:gra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2000" b="0" dirty="0">
                <a:solidFill>
                  <a:schemeClr val="bg1"/>
                </a:solidFill>
                <a:latin typeface="+mn-lt"/>
                <a:ea typeface="+mn-ea"/>
                <a:sym typeface="+mn-lt"/>
              </a:rPr>
              <a:t>主讲人</a:t>
            </a:r>
            <a:endParaRPr lang="zh-CN" altLang="en-US" sz="2000" b="0" dirty="0">
              <a:solidFill>
                <a:schemeClr val="bg1"/>
              </a:solidFill>
              <a:latin typeface="+mn-lt"/>
              <a:ea typeface="+mn-ea"/>
              <a:sym typeface="+mn-lt"/>
            </a:endParaRPr>
          </a:p>
        </p:txBody>
      </p:sp>
      <p:pic>
        <p:nvPicPr>
          <p:cNvPr id="18" name="PA-图片 2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screen"/>
          <a:stretch>
            <a:fillRect/>
          </a:stretch>
        </p:blipFill>
        <p:spPr>
          <a:xfrm>
            <a:off x="5308073" y="149485"/>
            <a:ext cx="1925104" cy="1925102"/>
          </a:xfrm>
          <a:prstGeom prst="rect">
            <a:avLst/>
          </a:prstGeom>
        </p:spPr>
      </p:pic>
      <p:grpSp>
        <p:nvGrpSpPr>
          <p:cNvPr id="22" name="PA-组合 31"/>
          <p:cNvGrpSpPr/>
          <p:nvPr>
            <p:custDataLst>
              <p:tags r:id="rId4"/>
            </p:custDataLst>
          </p:nvPr>
        </p:nvGrpSpPr>
        <p:grpSpPr>
          <a:xfrm>
            <a:off x="1439640" y="3708594"/>
            <a:ext cx="1979676" cy="1116232"/>
            <a:chOff x="1813115" y="3318770"/>
            <a:chExt cx="1979676" cy="1116232"/>
          </a:xfrm>
        </p:grpSpPr>
        <p:pic>
          <p:nvPicPr>
            <p:cNvPr id="23" name="PA-图片 29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screen"/>
            <a:stretch>
              <a:fillRect/>
            </a:stretch>
          </p:blipFill>
          <p:spPr>
            <a:xfrm flipH="1">
              <a:off x="2676716" y="3788671"/>
              <a:ext cx="1116075" cy="646331"/>
            </a:xfrm>
            <a:prstGeom prst="rect">
              <a:avLst/>
            </a:prstGeom>
          </p:spPr>
        </p:pic>
        <p:sp>
          <p:nvSpPr>
            <p:cNvPr id="24" name="PA-任意多边形 30"/>
            <p:cNvSpPr/>
            <p:nvPr>
              <p:custDataLst>
                <p:tags r:id="rId7"/>
              </p:custDataLst>
            </p:nvPr>
          </p:nvSpPr>
          <p:spPr>
            <a:xfrm>
              <a:off x="1813115" y="3318770"/>
              <a:ext cx="1979676" cy="1116232"/>
            </a:xfrm>
            <a:custGeom>
              <a:avLst/>
              <a:gdLst/>
              <a:ahLst/>
              <a:cxnLst/>
              <a:rect l="0" t="0" r="0" b="0"/>
              <a:pathLst>
                <a:path w="1979676" h="1116232">
                  <a:moveTo>
                    <a:pt x="0" y="0"/>
                  </a:moveTo>
                  <a:lnTo>
                    <a:pt x="1979675" y="0"/>
                  </a:lnTo>
                  <a:lnTo>
                    <a:pt x="1979675" y="1116231"/>
                  </a:lnTo>
                  <a:lnTo>
                    <a:pt x="0" y="1116231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5" name="PA-组合 33"/>
          <p:cNvGrpSpPr/>
          <p:nvPr>
            <p:custDataLst>
              <p:tags r:id="rId8"/>
            </p:custDataLst>
          </p:nvPr>
        </p:nvGrpSpPr>
        <p:grpSpPr>
          <a:xfrm>
            <a:off x="9032683" y="3759394"/>
            <a:ext cx="2081276" cy="1014632"/>
            <a:chOff x="8399209" y="3420370"/>
            <a:chExt cx="2081276" cy="1014632"/>
          </a:xfrm>
        </p:grpSpPr>
        <p:sp>
          <p:nvSpPr>
            <p:cNvPr id="27" name="PA-任意多边形 32"/>
            <p:cNvSpPr/>
            <p:nvPr>
              <p:custDataLst>
                <p:tags r:id="rId9"/>
              </p:custDataLst>
            </p:nvPr>
          </p:nvSpPr>
          <p:spPr>
            <a:xfrm>
              <a:off x="8399209" y="3420370"/>
              <a:ext cx="2081276" cy="1014632"/>
            </a:xfrm>
            <a:custGeom>
              <a:avLst/>
              <a:gdLst/>
              <a:ahLst/>
              <a:cxnLst/>
              <a:rect l="0" t="0" r="0" b="0"/>
              <a:pathLst>
                <a:path w="2081276" h="1014632">
                  <a:moveTo>
                    <a:pt x="0" y="0"/>
                  </a:moveTo>
                  <a:lnTo>
                    <a:pt x="2081275" y="0"/>
                  </a:lnTo>
                  <a:lnTo>
                    <a:pt x="2081275" y="1014631"/>
                  </a:lnTo>
                  <a:lnTo>
                    <a:pt x="0" y="1014631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28" name="PA-图片 28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6" cstate="screen"/>
            <a:stretch>
              <a:fillRect/>
            </a:stretch>
          </p:blipFill>
          <p:spPr>
            <a:xfrm>
              <a:off x="8399209" y="3788671"/>
              <a:ext cx="1116075" cy="646331"/>
            </a:xfrm>
            <a:prstGeom prst="rect">
              <a:avLst/>
            </a:prstGeom>
          </p:spPr>
        </p:pic>
      </p:grpSp>
      <p:sp>
        <p:nvSpPr>
          <p:cNvPr id="30" name="1"/>
          <p:cNvSpPr txBox="1">
            <a:spLocks noChangeArrowheads="1"/>
          </p:cNvSpPr>
          <p:nvPr/>
        </p:nvSpPr>
        <p:spPr bwMode="auto">
          <a:xfrm>
            <a:off x="6270625" y="5160012"/>
            <a:ext cx="1431665" cy="393516"/>
          </a:xfrm>
          <a:prstGeom prst="rect">
            <a:avLst/>
          </a:prstGeom>
          <a:solidFill>
            <a:schemeClr val="bg1"/>
          </a:solidFill>
          <a:ln w="9525">
            <a:solidFill>
              <a:srgbClr val="C00000"/>
            </a:solidFill>
            <a:miter lim="800000"/>
          </a:ln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>
              <a:lnSpc>
                <a:spcPct val="90000"/>
              </a:lnSpc>
              <a:spcBef>
                <a:spcPct val="0"/>
              </a:spcBef>
              <a:buNone/>
              <a:defRPr sz="6600" b="1">
                <a:gradFill>
                  <a:gsLst>
                    <a:gs pos="0">
                      <a:srgbClr val="C00000"/>
                    </a:gs>
                    <a:gs pos="67000">
                      <a:srgbClr val="C00000"/>
                    </a:gs>
                    <a:gs pos="59000">
                      <a:srgbClr val="C00000">
                        <a:lumMod val="75000"/>
                      </a:srgbClr>
                    </a:gs>
                  </a:gsLst>
                  <a:lin ang="5400000" scaled="1"/>
                </a:gra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2000" b="0" dirty="0">
                <a:solidFill>
                  <a:srgbClr val="C00000"/>
                </a:solidFill>
                <a:latin typeface="+mn-lt"/>
                <a:ea typeface="+mn-ea"/>
                <a:sym typeface="+mn-lt"/>
              </a:rPr>
              <a:t>刘兴</a:t>
            </a:r>
            <a:r>
              <a:rPr lang="zh-CN" altLang="en-US" sz="2000" b="0" dirty="0">
                <a:solidFill>
                  <a:srgbClr val="C00000"/>
                </a:solidFill>
                <a:latin typeface="+mn-lt"/>
                <a:ea typeface="+mn-ea"/>
                <a:sym typeface="+mn-lt"/>
              </a:rPr>
              <a:t>文</a:t>
            </a:r>
            <a:endParaRPr lang="zh-CN" altLang="en-US" sz="2000" b="0" dirty="0">
              <a:solidFill>
                <a:srgbClr val="C00000"/>
              </a:solidFill>
              <a:latin typeface="+mn-lt"/>
              <a:ea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#ppt_h*((1.5-1.5*$)^3-(1.5-1.5*$)^2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#ppt_w*((1.5-1.5*$)^3-(1.5-1.5*$)^2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#ppt_h*((1.5-1.5*$)^3-(1.5-1.5*$)^2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#ppt_w*((1.5-1.5*$)^3-(1.5-1.5*$)^2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50"/>
                            </p:stCondLst>
                            <p:childTnLst>
                              <p:par>
                                <p:cTn id="15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85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350"/>
                            </p:stCondLst>
                            <p:childTnLst>
                              <p:par>
                                <p:cTn id="33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 animBg="1"/>
      <p:bldP spid="3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49500" y="229969"/>
            <a:ext cx="759278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b="1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那么，我们该如何做到廉洁从教呢?</a:t>
            </a:r>
            <a:endParaRPr lang="zh-CN" altLang="en-US" sz="3600" b="1" kern="0" dirty="0">
              <a:solidFill>
                <a:srgbClr val="C00000"/>
              </a:solidFill>
              <a:effectLst>
                <a:outerShdw dist="25400" sx="1000" sy="1000" algn="ctr" rotWithShape="0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1"/>
          <p:cNvSpPr txBox="1">
            <a:spLocks noChangeArrowheads="1"/>
          </p:cNvSpPr>
          <p:nvPr/>
        </p:nvSpPr>
        <p:spPr bwMode="auto">
          <a:xfrm>
            <a:off x="1102178" y="1596487"/>
            <a:ext cx="10087429" cy="2457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7226" tIns="58613" rIns="117226" bIns="58613"/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 defTabSz="457200">
              <a:lnSpc>
                <a:spcPct val="150000"/>
              </a:lnSpc>
              <a:buClr>
                <a:srgbClr val="C00000"/>
              </a:buClr>
              <a:buSzPct val="89000"/>
              <a:buFont typeface="Wingdings" panose="05000000000000000000" pitchFamily="2" charset="2"/>
              <a:buNone/>
            </a:pPr>
            <a:r>
              <a:rPr lang="en-US" sz="24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</a:t>
            </a:r>
            <a:r>
              <a:rPr sz="24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教师的神圣职责就是教书育人，它要求教师应全身心地投入到教育教学工作中去，全心全意地教育好每一个孩子，这其中自然也对学生的培优补差。把这分内之事当作分外之事来做如何能够自圆其说呢?相反，我们的教师当中不也有利用时间无偿辅导学生，家长打电话到学校感谢吗?这两种做法是不是反映出两个不同的思想境界呢?可以说，教育工作是一种特殊的工作，不能完全地以7小时或者8小时坐班来衡量教师的工作量，也不能完全用学生的考试成绩来评价教师的职业道德水平，因此，这就决定了教师必须具备应有的爱岗敬业和无私奉献精神。</a:t>
            </a:r>
            <a:endParaRPr sz="24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49500" y="229969"/>
            <a:ext cx="759278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b="1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那么，我们该如何做到廉洁从教呢?</a:t>
            </a:r>
            <a:endParaRPr lang="zh-CN" altLang="en-US" sz="3600" b="1" kern="0" dirty="0">
              <a:solidFill>
                <a:srgbClr val="C00000"/>
              </a:solidFill>
              <a:effectLst>
                <a:outerShdw dist="25400" sx="1000" sy="1000" algn="ctr" rotWithShape="0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1"/>
          <p:cNvSpPr txBox="1">
            <a:spLocks noChangeArrowheads="1"/>
          </p:cNvSpPr>
          <p:nvPr/>
        </p:nvSpPr>
        <p:spPr bwMode="auto">
          <a:xfrm>
            <a:off x="1102178" y="1596487"/>
            <a:ext cx="10087429" cy="2457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7226" tIns="58613" rIns="117226" bIns="58613"/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 defTabSz="457200">
              <a:lnSpc>
                <a:spcPct val="150000"/>
              </a:lnSpc>
              <a:buClr>
                <a:srgbClr val="C00000"/>
              </a:buClr>
              <a:buSzPct val="89000"/>
              <a:buFont typeface="Wingdings" panose="05000000000000000000" pitchFamily="2" charset="2"/>
              <a:buNone/>
            </a:pPr>
            <a:r>
              <a:rPr lang="en-US" sz="24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</a:t>
            </a:r>
            <a:r>
              <a:rPr sz="24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教师的职业神圣而光荣，担负着培育下一代的艰巨任务，教师的人格对学生的学习、生活、为人、处事等诸多方面都具有潜移默化的熏陶作用，会直接地影响学生身心的发展。教师只有廉洁从教，才能真正做到爱岗敬业，真正为人师表，才能把真、善、美的种子播撒在学生心田，并使之“开花”、“结果”。《廉政准则》的颁布，从制度上规范了党员干部廉洁从政的行为准则，然而“知易行难”，如何贯彻落实才是关键。</a:t>
            </a:r>
            <a:endParaRPr sz="24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  <a:p>
            <a:pPr marL="0" indent="0" algn="just" defTabSz="457200">
              <a:lnSpc>
                <a:spcPct val="150000"/>
              </a:lnSpc>
              <a:buClr>
                <a:srgbClr val="C00000"/>
              </a:buClr>
              <a:buSzPct val="89000"/>
              <a:buFont typeface="Wingdings" panose="05000000000000000000" pitchFamily="2" charset="2"/>
              <a:buNone/>
            </a:pPr>
            <a:endParaRPr sz="24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4"/>
          <p:cNvSpPr txBox="1"/>
          <p:nvPr/>
        </p:nvSpPr>
        <p:spPr>
          <a:xfrm>
            <a:off x="4421595" y="1694520"/>
            <a:ext cx="1267876" cy="94759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5695" tIns="62847" rIns="125695" bIns="62847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4500" b="1">
                <a:ln w="3175">
                  <a:noFill/>
                </a:ln>
                <a:gradFill>
                  <a:gsLst>
                    <a:gs pos="25000">
                      <a:srgbClr val="FF0000"/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127000" sx="102000" sy="102000" algn="ctr" rotWithShape="0">
                    <a:schemeClr val="bg1">
                      <a:alpha val="84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1219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5335" b="1" i="0" u="none" strike="noStrike" kern="0" cap="none" spc="0" normalizeH="0" baseline="0" noProof="0" dirty="0">
                <a:ln w="3175">
                  <a:noFill/>
                </a:ln>
                <a:solidFill>
                  <a:srgbClr val="C00000"/>
                </a:solidFill>
                <a:effectLst>
                  <a:outerShdw blurRad="127000" sx="102000" sy="102000" algn="ctr" rotWithShape="0">
                    <a:sysClr val="window" lastClr="FFFFFF">
                      <a:alpha val="84000"/>
                    </a:sysClr>
                  </a:outerShdw>
                </a:effectLst>
                <a:uLnTx/>
                <a:uFillTx/>
                <a:latin typeface="+mn-lt"/>
                <a:ea typeface="+mn-ea"/>
                <a:cs typeface="+mn-ea"/>
                <a:sym typeface="+mn-lt"/>
              </a:rPr>
              <a:t>第</a:t>
            </a:r>
            <a:endParaRPr kumimoji="0" lang="zh-CN" altLang="en-US" sz="5335" b="1" i="0" u="none" strike="noStrike" kern="0" cap="none" spc="0" normalizeH="0" baseline="0" noProof="0" dirty="0">
              <a:ln w="3175">
                <a:noFill/>
              </a:ln>
              <a:solidFill>
                <a:srgbClr val="C00000"/>
              </a:solidFill>
              <a:effectLst>
                <a:outerShdw blurRad="127000" sx="102000" sy="102000" algn="ctr" rotWithShape="0">
                  <a:sysClr val="window" lastClr="FFFFFF">
                    <a:alpha val="84000"/>
                  </a:sysClr>
                </a:outerShdw>
              </a:effectLst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" name="TextBox 14"/>
          <p:cNvSpPr txBox="1"/>
          <p:nvPr/>
        </p:nvSpPr>
        <p:spPr>
          <a:xfrm>
            <a:off x="6917871" y="1694520"/>
            <a:ext cx="1152128" cy="94759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5695" tIns="62847" rIns="125695" bIns="62847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4500" b="1">
                <a:ln w="3175">
                  <a:noFill/>
                </a:ln>
                <a:gradFill>
                  <a:gsLst>
                    <a:gs pos="25000">
                      <a:srgbClr val="FF0000"/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127000" sx="102000" sy="102000" algn="ctr" rotWithShape="0">
                    <a:schemeClr val="bg1">
                      <a:alpha val="84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1219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5335" b="1" i="0" u="none" strike="noStrike" kern="0" cap="none" spc="0" normalizeH="0" baseline="0" noProof="0" dirty="0">
                <a:ln w="3175">
                  <a:noFill/>
                </a:ln>
                <a:solidFill>
                  <a:srgbClr val="C00000"/>
                </a:solidFill>
                <a:effectLst>
                  <a:outerShdw blurRad="127000" sx="102000" sy="102000" algn="ctr" rotWithShape="0">
                    <a:sysClr val="window" lastClr="FFFFFF">
                      <a:alpha val="84000"/>
                    </a:sysClr>
                  </a:outerShdw>
                </a:effectLst>
                <a:uLnTx/>
                <a:uFillTx/>
                <a:latin typeface="+mn-lt"/>
                <a:ea typeface="+mn-ea"/>
                <a:cs typeface="+mn-ea"/>
                <a:sym typeface="+mn-lt"/>
              </a:rPr>
              <a:t>章</a:t>
            </a:r>
            <a:endParaRPr kumimoji="0" lang="zh-CN" altLang="en-US" sz="5335" b="1" i="0" u="none" strike="noStrike" kern="0" cap="none" spc="0" normalizeH="0" baseline="0" noProof="0" dirty="0">
              <a:ln w="3175">
                <a:noFill/>
              </a:ln>
              <a:solidFill>
                <a:srgbClr val="C00000"/>
              </a:solidFill>
              <a:effectLst>
                <a:outerShdw blurRad="127000" sx="102000" sy="102000" algn="ctr" rotWithShape="0">
                  <a:sysClr val="window" lastClr="FFFFFF">
                    <a:alpha val="84000"/>
                  </a:sysClr>
                </a:outerShdw>
              </a:effectLst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5622625" y="1506963"/>
            <a:ext cx="1296000" cy="1296000"/>
          </a:xfrm>
          <a:prstGeom prst="ellipse">
            <a:avLst/>
          </a:prstGeom>
          <a:solidFill>
            <a:srgbClr val="C00000">
              <a:alpha val="5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5742625" y="1626963"/>
            <a:ext cx="1056000" cy="1056000"/>
          </a:xfrm>
          <a:prstGeom prst="ellipse">
            <a:avLst/>
          </a:prstGeom>
          <a:solidFill>
            <a:srgbClr val="C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TextBox 14"/>
          <p:cNvSpPr txBox="1"/>
          <p:nvPr/>
        </p:nvSpPr>
        <p:spPr>
          <a:xfrm>
            <a:off x="5431357" y="1722171"/>
            <a:ext cx="1678536" cy="86558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5695" tIns="62847" rIns="125695" bIns="62847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4500" b="1">
                <a:ln w="3175">
                  <a:noFill/>
                </a:ln>
                <a:gradFill>
                  <a:gsLst>
                    <a:gs pos="25000">
                      <a:srgbClr val="FF0000"/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127000" sx="102000" sy="102000" algn="ctr" rotWithShape="0">
                    <a:schemeClr val="bg1">
                      <a:alpha val="84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1219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0" cap="none" spc="0" normalizeH="0" baseline="0" noProof="0" dirty="0">
                <a:ln w="3175"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02</a:t>
            </a:r>
            <a:endParaRPr kumimoji="0" lang="zh-CN" altLang="en-US" sz="4800" b="1" i="0" u="none" strike="noStrike" kern="0" cap="none" spc="0" normalizeH="0" baseline="0" noProof="0" dirty="0">
              <a:ln w="3175"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9" name="文本框 13"/>
          <p:cNvSpPr txBox="1"/>
          <p:nvPr/>
        </p:nvSpPr>
        <p:spPr>
          <a:xfrm>
            <a:off x="522605" y="2990215"/>
            <a:ext cx="1140396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l"/>
            <a:r>
              <a:rPr lang="en-US" altLang="zh-CN" sz="3200" b="1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1</a:t>
            </a:r>
            <a:r>
              <a:rPr lang="zh-CN" altLang="en-US" sz="3200" b="1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、如何才能筑牢拒腐防变的思想防线?</a:t>
            </a:r>
            <a:endParaRPr lang="zh-CN" altLang="en-US" sz="3200" b="1" kern="0" dirty="0">
              <a:ln w="127">
                <a:noFill/>
              </a:ln>
              <a:solidFill>
                <a:srgbClr val="C00000"/>
              </a:solidFill>
              <a:cs typeface="+mn-ea"/>
              <a:sym typeface="+mn-lt"/>
            </a:endParaRPr>
          </a:p>
          <a:p>
            <a:pPr lvl="0" algn="l"/>
            <a:r>
              <a:rPr lang="en-US" altLang="zh-CN" sz="3200" b="1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2</a:t>
            </a:r>
            <a:r>
              <a:rPr lang="zh-CN" altLang="en-US" sz="3200" b="1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、如何才能抵得住种种诱惑?</a:t>
            </a:r>
            <a:endParaRPr lang="zh-CN" altLang="en-US" sz="3200" b="1" kern="0" dirty="0">
              <a:ln w="127">
                <a:noFill/>
              </a:ln>
              <a:solidFill>
                <a:srgbClr val="C00000"/>
              </a:solidFill>
              <a:cs typeface="+mn-ea"/>
              <a:sym typeface="+mn-lt"/>
            </a:endParaRPr>
          </a:p>
          <a:p>
            <a:pPr lvl="0" algn="l"/>
            <a:endParaRPr lang="zh-CN" altLang="en-US" sz="3200" kern="0" dirty="0">
              <a:ln w="127">
                <a:noFill/>
              </a:ln>
              <a:solidFill>
                <a:srgbClr val="C00000"/>
              </a:solidFill>
              <a:cs typeface="+mn-ea"/>
              <a:sym typeface="+mn-lt"/>
            </a:endParaRPr>
          </a:p>
          <a:p>
            <a:pPr lvl="0" algn="l"/>
            <a:r>
              <a:rPr lang="zh-CN" altLang="en-US" sz="3200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 </a:t>
            </a:r>
            <a:r>
              <a:rPr lang="en-US" altLang="zh-CN" sz="3200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   </a:t>
            </a:r>
            <a:r>
              <a:rPr lang="zh-CN" altLang="en-US" sz="3200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就我自己对链接的思考，我觉得。主要是“重修养以强魂，祛贪欲以守节”方可筑牢拒腐防变的思想防线。</a:t>
            </a:r>
            <a:endParaRPr lang="zh-CN" altLang="en-US" sz="3200" kern="0" dirty="0">
              <a:ln w="127">
                <a:noFill/>
              </a:ln>
              <a:solidFill>
                <a:srgbClr val="C00000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7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8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 p14:presetBounceEnd="5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4000">
                                          <p:cBhvr additive="base">
                                            <p:cTn id="11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4000">
                                          <p:cBhvr additive="base">
                                            <p:cTn id="12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3" presetClass="entr" presetSubtype="27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7" presetID="23" presetClass="entr" presetSubtype="32" fill="hold" grpId="0" nodeType="afterEffect">
                                      <p:stCondLst>
                                        <p:cond delay="5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 animBg="1"/>
          <p:bldP spid="7" grpId="0" animBg="1"/>
          <p:bldP spid="8" grpId="0"/>
          <p:bldP spid="9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3" presetClass="entr" presetSubtype="27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2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3" presetClass="entr" presetSubtype="28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/3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7" presetID="23" presetClass="entr" presetSubtype="32" fill="hold" grpId="0" nodeType="afterEffect">
                                      <p:stCondLst>
                                        <p:cond delay="500"/>
                                      </p:stCondLst>
                                      <p:iterate type="wd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4*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" grpId="0"/>
          <p:bldP spid="5" grpId="0"/>
          <p:bldP spid="6" grpId="0" animBg="1"/>
          <p:bldP spid="7" grpId="0" animBg="1"/>
          <p:bldP spid="8" grpId="0"/>
          <p:bldP spid="9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49500" y="229969"/>
            <a:ext cx="759278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600" b="1" kern="0" dirty="0">
                <a:solidFill>
                  <a:srgbClr val="C00000"/>
                </a:solidFill>
                <a:effectLst>
                  <a:outerShdw dist="25400" sx="1000" sy="1000" algn="ctr" rotWithShape="0">
                    <a:srgbClr val="000000"/>
                  </a:outerShdw>
                </a:effectLst>
                <a:cs typeface="+mn-ea"/>
                <a:sym typeface="+mn-lt"/>
              </a:rPr>
              <a:t>其一，要“知”与“行”结合。</a:t>
            </a:r>
            <a:endParaRPr lang="zh-CN" altLang="en-US" sz="3600" b="1" kern="0" dirty="0">
              <a:solidFill>
                <a:srgbClr val="C00000"/>
              </a:solidFill>
              <a:effectLst>
                <a:outerShdw dist="25400" sx="1000" sy="1000" algn="ctr" rotWithShape="0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16560" y="1297305"/>
            <a:ext cx="11373485" cy="52857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   </a:t>
            </a:r>
            <a:r>
              <a:rPr sz="24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思想是行动的先导，贯彻落实《廉政准则》规范党员领导干部的重要基础性法规，首先必须抓好对《廉政准则》的学习，要逐条逐句学，原原本本学，全面、透彻、深入地领会其精神实质，筑牢腐防变的思想防线。仅是知道明白该做什么，不该做什么还不够，还必须将形成的理念用于实践，做到知行合一，也工作、生活和社会交往中自觉践行。要强化信念意识，做政治上的明白人，心中要始终明白什么人可交，什么人不可交;什么事可做，什么事不可做。在全国纪检监察机关查处的违纪案件中，很多人都是因为“交友”不慎出了问题，教训不可谓不深刻。我们党员干部也是人，也有自己的亲朋和同学，也有属于自己的的感情空间。但是，我们结交朋友，必须从保持清正廉洁的角度出发，把握好交友的度。</a:t>
            </a:r>
            <a:endParaRPr sz="240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49500" y="229969"/>
            <a:ext cx="759278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600" b="1" kern="0" dirty="0">
                <a:solidFill>
                  <a:srgbClr val="C00000"/>
                </a:solidFill>
                <a:effectLst>
                  <a:outerShdw dist="25400" sx="1000" sy="1000" algn="ctr" rotWithShape="0">
                    <a:srgbClr val="000000"/>
                  </a:outerShdw>
                </a:effectLst>
                <a:cs typeface="+mn-ea"/>
                <a:sym typeface="+mn-lt"/>
              </a:rPr>
              <a:t>其一，要“知”与“行”结合。</a:t>
            </a:r>
            <a:endParaRPr lang="zh-CN" altLang="en-US" sz="3600" b="1" kern="0" dirty="0">
              <a:solidFill>
                <a:srgbClr val="C00000"/>
              </a:solidFill>
              <a:effectLst>
                <a:outerShdw dist="25400" sx="1000" sy="1000" algn="ctr" rotWithShape="0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16560" y="2105025"/>
            <a:ext cx="11373485" cy="52857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   </a:t>
            </a:r>
            <a:r>
              <a:rPr sz="24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尤其是当我们由于地位的变化，而出现的一些新朋友，我们更要留意，认真分析一下对方是不是別有用心、另有所求，是不是看中了我们手中的权力，如果是这样，我们就要当心了。因此，既不能排斥正常、健康的人际交往，也不能滥交朋友，更不能把朋友关系转化为酒肉关系、金钱关系和交换关系，在人际交往中要做到即讲感情又不徇私情，要多与那些品行端正、正直坦诚、敢说真话、直言不讳的人交朋友，形成事业上相互支持，感情上和谐融洽的人际关系。</a:t>
            </a:r>
            <a:endParaRPr sz="240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49500" y="229969"/>
            <a:ext cx="759278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600" b="1" kern="0" dirty="0">
                <a:solidFill>
                  <a:srgbClr val="C00000"/>
                </a:solidFill>
                <a:effectLst>
                  <a:outerShdw dist="25400" sx="1000" sy="1000" algn="ctr" rotWithShape="0">
                    <a:srgbClr val="000000"/>
                  </a:outerShdw>
                </a:effectLst>
                <a:cs typeface="+mn-ea"/>
                <a:sym typeface="+mn-lt"/>
              </a:rPr>
              <a:t>其二，要“自律”与“他律”结合。</a:t>
            </a:r>
            <a:endParaRPr lang="zh-CN" altLang="en-US" sz="3600" b="1" kern="0" dirty="0">
              <a:solidFill>
                <a:srgbClr val="C00000"/>
              </a:solidFill>
              <a:effectLst>
                <a:outerShdw dist="25400" sx="1000" sy="1000" algn="ctr" rotWithShape="0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16560" y="2105025"/>
            <a:ext cx="11373485" cy="52857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   </a:t>
            </a:r>
            <a:r>
              <a:rPr sz="2400" b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一要加强政治理论学习，提高廉洁自律意识。</a:t>
            </a:r>
            <a:r>
              <a:rPr sz="24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进一步增强纪律观念，增强廉洁从教意识，梳理正确世界观、人生观、价值观，自觉地加强党性锻炼，遵纪守法，廉洁奉公，做到自重、自省、自警、自励。</a:t>
            </a:r>
            <a:endParaRPr sz="240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algn="l">
              <a:lnSpc>
                <a:spcPct val="150000"/>
              </a:lnSpc>
            </a:pPr>
            <a:r>
              <a:rPr sz="24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以高度的责任感、事业心，以勤勤恳恳、扎扎实实的作风，以百折不挠、知难而进的勇气完成各项工作。而要更新教育观念，积极开拓进取，提高工作水平。改变对学生和家长居高临下的态度，主动、积极地建立-种民主、平等、和谐的师生关系，热爱学生，尤其要热爱学困后进生。</a:t>
            </a:r>
            <a:endParaRPr sz="240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25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49500" y="229969"/>
            <a:ext cx="759278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600" b="1" kern="0" dirty="0">
                <a:solidFill>
                  <a:srgbClr val="C00000"/>
                </a:solidFill>
                <a:effectLst>
                  <a:outerShdw dist="25400" sx="1000" sy="1000" algn="ctr" rotWithShape="0">
                    <a:srgbClr val="000000"/>
                  </a:outerShdw>
                </a:effectLst>
                <a:cs typeface="+mn-ea"/>
                <a:sym typeface="+mn-lt"/>
              </a:rPr>
              <a:t>其二，要“自律”与“他律”结合。</a:t>
            </a:r>
            <a:endParaRPr lang="zh-CN" altLang="en-US" sz="3600" b="1" kern="0" dirty="0">
              <a:solidFill>
                <a:srgbClr val="C00000"/>
              </a:solidFill>
              <a:effectLst>
                <a:outerShdw dist="25400" sx="1000" sy="1000" algn="ctr" rotWithShape="0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16560" y="2105025"/>
            <a:ext cx="11373485" cy="52857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   </a:t>
            </a:r>
            <a:r>
              <a:rPr sz="2400" b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二、要不断加强学习，加强锻炼</a:t>
            </a:r>
            <a:r>
              <a:rPr sz="24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，努力提高自己的本领;要讲究方法，注重实际，加强自己工作能力和修养;要开拓创新、积极进取，把工作提到一个新的水平。对待家长要热情周到，耐心细致。 </a:t>
            </a:r>
            <a:endParaRPr sz="240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49500" y="229969"/>
            <a:ext cx="759278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600" b="1" kern="0" dirty="0">
                <a:solidFill>
                  <a:srgbClr val="C00000"/>
                </a:solidFill>
                <a:effectLst>
                  <a:outerShdw dist="25400" sx="1000" sy="1000" algn="ctr" rotWithShape="0">
                    <a:srgbClr val="000000"/>
                  </a:outerShdw>
                </a:effectLst>
                <a:cs typeface="+mn-ea"/>
                <a:sym typeface="+mn-lt"/>
              </a:rPr>
              <a:t>其二，要“自律”与“他律”结合。</a:t>
            </a:r>
            <a:endParaRPr lang="zh-CN" altLang="en-US" sz="3600" b="1" kern="0" dirty="0">
              <a:solidFill>
                <a:srgbClr val="C00000"/>
              </a:solidFill>
              <a:effectLst>
                <a:outerShdw dist="25400" sx="1000" sy="1000" algn="ctr" rotWithShape="0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16560" y="1693545"/>
            <a:ext cx="11373485" cy="5285740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    </a:t>
            </a:r>
            <a:r>
              <a:rPr sz="2400" b="1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三要树立“六种意识”，廉洁从教，服务学生。</a:t>
            </a:r>
            <a:endParaRPr sz="240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  <a:p>
            <a:pPr algn="l">
              <a:lnSpc>
                <a:spcPct val="150000"/>
              </a:lnSpc>
            </a:pPr>
            <a:r>
              <a:rPr lang="en-US" sz="24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    </a:t>
            </a:r>
            <a:r>
              <a:rPr sz="240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牢固树立“育人先做人，正人先正己”的意识，要求学生做到，自己坚决要做到:牢固树立“学校无小事，事事都有人:教师无小节，处处作表率”的意识，以教书宵人为本职，作学生、教师的表率:牢固树立“宁守清贫，不损师德”的意识，发扬教师高风亮节、廉洁从教，维护“爱岗敬业、淡泊名利、无私奉献、执着追求、探索创新”的良好形象:牢固树立“以法执教、以德治教、以徳服人”的意识:牢固树立服务意识、忧患盘识、竞争意识。增强责任感、使命感、紧迫感和危机感:牢固树立“主人翁”意识，以校为家，以教为业，校兴我荣，校衰我耻。</a:t>
            </a:r>
            <a:endParaRPr sz="240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125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 36"/>
          <p:cNvSpPr/>
          <p:nvPr/>
        </p:nvSpPr>
        <p:spPr>
          <a:xfrm>
            <a:off x="1393190" y="1447165"/>
            <a:ext cx="9860280" cy="5083810"/>
          </a:xfrm>
          <a:prstGeom prst="roundRect">
            <a:avLst/>
          </a:prstGeom>
          <a:noFill/>
          <a:ln w="1905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矩形: 圆角 7"/>
          <p:cNvSpPr/>
          <p:nvPr/>
        </p:nvSpPr>
        <p:spPr>
          <a:xfrm>
            <a:off x="4152031" y="925778"/>
            <a:ext cx="4342869" cy="1042972"/>
          </a:xfrm>
          <a:prstGeom prst="roundRect">
            <a:avLst/>
          </a:prstGeom>
          <a:solidFill>
            <a:srgbClr val="C00000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>
                <a:solidFill>
                  <a:srgbClr val="FFF8E6"/>
                </a:solidFill>
                <a:cs typeface="+mn-ea"/>
                <a:sym typeface="+mn-lt"/>
              </a:rPr>
              <a:t> </a:t>
            </a:r>
            <a:r>
              <a:rPr lang="en-US" altLang="zh-CN" sz="3200" dirty="0">
                <a:solidFill>
                  <a:srgbClr val="FFF8E6"/>
                </a:solidFill>
                <a:cs typeface="+mn-ea"/>
                <a:sym typeface="+mn-lt"/>
              </a:rPr>
              <a:t> </a:t>
            </a:r>
            <a:r>
              <a:rPr lang="zh-CN" altLang="en-US" sz="3200" dirty="0">
                <a:solidFill>
                  <a:srgbClr val="FFF8E6"/>
                </a:solidFill>
                <a:cs typeface="+mn-ea"/>
                <a:sym typeface="+mn-lt"/>
              </a:rPr>
              <a:t>结</a:t>
            </a:r>
            <a:r>
              <a:rPr lang="en-US" altLang="zh-CN" sz="3200" dirty="0">
                <a:solidFill>
                  <a:srgbClr val="FFF8E6"/>
                </a:solidFill>
                <a:cs typeface="+mn-ea"/>
                <a:sym typeface="+mn-lt"/>
              </a:rPr>
              <a:t>  </a:t>
            </a:r>
            <a:r>
              <a:rPr lang="zh-CN" altLang="en-US" sz="3200" dirty="0">
                <a:solidFill>
                  <a:srgbClr val="FFF8E6"/>
                </a:solidFill>
                <a:cs typeface="+mn-ea"/>
                <a:sym typeface="+mn-lt"/>
              </a:rPr>
              <a:t>语</a:t>
            </a:r>
            <a:endParaRPr lang="zh-CN" altLang="en-US" sz="3200" dirty="0">
              <a:solidFill>
                <a:srgbClr val="FFF8E6"/>
              </a:solidFill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824134" y="2136960"/>
            <a:ext cx="6144209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   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老师们，教师是学生增长知识和思想进步的导师，一言一行都会对学生产生影响，让我们以《廉政准则》为准绳，怀着对学生负责，对家长负责，对社会负责的态度。从现在做起，从我做起，继续发扬“捧着一颗心来，不带半棵草去”的优良传统，净化校园这块纯净的圣士，共同维护教师廉沽奉献的师徳操守，为我们的民族撑起我们傲岸的脊梁!这是我们应该做到的，也是我们一定能够做到的。因为，我们是光荣的人民教师!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pic>
        <p:nvPicPr>
          <p:cNvPr id="9" name="图片 8" descr="图片包含 灯具, 物体&#10;&#10;已生成高可信度的说明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97434" y="1388197"/>
            <a:ext cx="5550725" cy="430547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6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556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 bldLvl="0" animBg="1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A-标题 1"/>
          <p:cNvSpPr txBox="1"/>
          <p:nvPr>
            <p:custDataLst>
              <p:tags r:id="rId1"/>
            </p:custDataLst>
          </p:nvPr>
        </p:nvSpPr>
        <p:spPr>
          <a:xfrm>
            <a:off x="314325" y="2074587"/>
            <a:ext cx="11912600" cy="223457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zh-CN" altLang="en-US" sz="6600" b="1" dirty="0">
                <a:ln>
                  <a:solidFill>
                    <a:schemeClr val="bg1"/>
                  </a:solidFill>
                </a:ln>
                <a:gradFill>
                  <a:gsLst>
                    <a:gs pos="0">
                      <a:srgbClr val="C00000"/>
                    </a:gs>
                    <a:gs pos="67000">
                      <a:srgbClr val="C00000"/>
                    </a:gs>
                    <a:gs pos="59000">
                      <a:srgbClr val="C00000">
                        <a:lumMod val="75000"/>
                      </a:srgb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中宋简" panose="02010609000101010101" pitchFamily="49" charset="-122"/>
                <a:ea typeface="汉仪中宋简" panose="02010609000101010101" pitchFamily="49" charset="-122"/>
                <a:cs typeface="+mn-ea"/>
                <a:sym typeface="+mn-lt"/>
              </a:rPr>
              <a:t>谢谢</a:t>
            </a:r>
            <a:r>
              <a:rPr lang="zh-CN" altLang="en-US" sz="6600" b="1" dirty="0">
                <a:ln>
                  <a:solidFill>
                    <a:schemeClr val="bg1"/>
                  </a:solidFill>
                </a:ln>
                <a:gradFill>
                  <a:gsLst>
                    <a:gs pos="0">
                      <a:srgbClr val="C00000"/>
                    </a:gs>
                    <a:gs pos="67000">
                      <a:srgbClr val="C00000"/>
                    </a:gs>
                    <a:gs pos="59000">
                      <a:srgbClr val="C00000">
                        <a:lumMod val="75000"/>
                      </a:srgbClr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汉仪中宋简" panose="02010609000101010101" pitchFamily="49" charset="-122"/>
                <a:ea typeface="汉仪中宋简" panose="02010609000101010101" pitchFamily="49" charset="-122"/>
                <a:cs typeface="+mn-ea"/>
                <a:sym typeface="+mn-lt"/>
              </a:rPr>
              <a:t>观看</a:t>
            </a:r>
            <a:endParaRPr lang="zh-CN" altLang="en-US" sz="6600" b="1" dirty="0">
              <a:ln>
                <a:solidFill>
                  <a:schemeClr val="bg1"/>
                </a:solidFill>
              </a:ln>
              <a:gradFill>
                <a:gsLst>
                  <a:gs pos="0">
                    <a:srgbClr val="C00000"/>
                  </a:gs>
                  <a:gs pos="67000">
                    <a:srgbClr val="C00000"/>
                  </a:gs>
                  <a:gs pos="59000">
                    <a:srgbClr val="C00000">
                      <a:lumMod val="75000"/>
                    </a:srgbClr>
                  </a:gs>
                </a:gsLst>
                <a:lin ang="5400000" scaled="1"/>
              </a:gra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汉仪中宋简" panose="02010609000101010101" pitchFamily="49" charset="-122"/>
              <a:ea typeface="汉仪中宋简" panose="02010609000101010101" pitchFamily="49" charset="-122"/>
              <a:cs typeface="+mn-ea"/>
              <a:sym typeface="+mn-lt"/>
            </a:endParaRPr>
          </a:p>
        </p:txBody>
      </p:sp>
      <p:sp>
        <p:nvSpPr>
          <p:cNvPr id="15" name="1"/>
          <p:cNvSpPr txBox="1">
            <a:spLocks noChangeArrowheads="1"/>
          </p:cNvSpPr>
          <p:nvPr/>
        </p:nvSpPr>
        <p:spPr bwMode="auto">
          <a:xfrm>
            <a:off x="4838960" y="5160012"/>
            <a:ext cx="1431665" cy="393516"/>
          </a:xfrm>
          <a:prstGeom prst="rect">
            <a:avLst/>
          </a:prstGeom>
          <a:solidFill>
            <a:srgbClr val="C00000"/>
          </a:solidFill>
          <a:ln w="9525">
            <a:solidFill>
              <a:srgbClr val="C00000"/>
            </a:solidFill>
            <a:miter lim="800000"/>
          </a:ln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>
              <a:lnSpc>
                <a:spcPct val="90000"/>
              </a:lnSpc>
              <a:spcBef>
                <a:spcPct val="0"/>
              </a:spcBef>
              <a:buNone/>
              <a:defRPr sz="6600" b="1">
                <a:gradFill>
                  <a:gsLst>
                    <a:gs pos="0">
                      <a:srgbClr val="C00000"/>
                    </a:gs>
                    <a:gs pos="67000">
                      <a:srgbClr val="C00000"/>
                    </a:gs>
                    <a:gs pos="59000">
                      <a:srgbClr val="C00000">
                        <a:lumMod val="75000"/>
                      </a:srgbClr>
                    </a:gs>
                  </a:gsLst>
                  <a:lin ang="5400000" scaled="1"/>
                </a:gra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2000" b="0" dirty="0">
                <a:solidFill>
                  <a:schemeClr val="bg1"/>
                </a:solidFill>
                <a:latin typeface="+mn-lt"/>
                <a:ea typeface="+mn-ea"/>
                <a:sym typeface="+mn-lt"/>
              </a:rPr>
              <a:t>主讲人</a:t>
            </a:r>
            <a:endParaRPr lang="zh-CN" altLang="en-US" sz="2000" b="0" dirty="0">
              <a:solidFill>
                <a:schemeClr val="bg1"/>
              </a:solidFill>
              <a:latin typeface="+mn-lt"/>
              <a:ea typeface="+mn-ea"/>
              <a:sym typeface="+mn-lt"/>
            </a:endParaRPr>
          </a:p>
        </p:txBody>
      </p:sp>
      <p:pic>
        <p:nvPicPr>
          <p:cNvPr id="18" name="PA-图片 20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 cstate="screen"/>
          <a:stretch>
            <a:fillRect/>
          </a:stretch>
        </p:blipFill>
        <p:spPr>
          <a:xfrm>
            <a:off x="5308073" y="149485"/>
            <a:ext cx="1925104" cy="1925102"/>
          </a:xfrm>
          <a:prstGeom prst="rect">
            <a:avLst/>
          </a:prstGeom>
        </p:spPr>
      </p:pic>
      <p:grpSp>
        <p:nvGrpSpPr>
          <p:cNvPr id="22" name="PA-组合 31"/>
          <p:cNvGrpSpPr/>
          <p:nvPr>
            <p:custDataLst>
              <p:tags r:id="rId4"/>
            </p:custDataLst>
          </p:nvPr>
        </p:nvGrpSpPr>
        <p:grpSpPr>
          <a:xfrm>
            <a:off x="1439640" y="3708594"/>
            <a:ext cx="1979676" cy="1116232"/>
            <a:chOff x="1813115" y="3318770"/>
            <a:chExt cx="1979676" cy="1116232"/>
          </a:xfrm>
        </p:grpSpPr>
        <p:pic>
          <p:nvPicPr>
            <p:cNvPr id="23" name="PA-图片 29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6" cstate="screen"/>
            <a:stretch>
              <a:fillRect/>
            </a:stretch>
          </p:blipFill>
          <p:spPr>
            <a:xfrm flipH="1">
              <a:off x="2676716" y="3788671"/>
              <a:ext cx="1116075" cy="646331"/>
            </a:xfrm>
            <a:prstGeom prst="rect">
              <a:avLst/>
            </a:prstGeom>
          </p:spPr>
        </p:pic>
        <p:sp>
          <p:nvSpPr>
            <p:cNvPr id="24" name="PA-任意多边形 30"/>
            <p:cNvSpPr/>
            <p:nvPr>
              <p:custDataLst>
                <p:tags r:id="rId7"/>
              </p:custDataLst>
            </p:nvPr>
          </p:nvSpPr>
          <p:spPr>
            <a:xfrm>
              <a:off x="1813115" y="3318770"/>
              <a:ext cx="1979676" cy="1116232"/>
            </a:xfrm>
            <a:custGeom>
              <a:avLst/>
              <a:gdLst/>
              <a:ahLst/>
              <a:cxnLst/>
              <a:rect l="0" t="0" r="0" b="0"/>
              <a:pathLst>
                <a:path w="1979676" h="1116232">
                  <a:moveTo>
                    <a:pt x="0" y="0"/>
                  </a:moveTo>
                  <a:lnTo>
                    <a:pt x="1979675" y="0"/>
                  </a:lnTo>
                  <a:lnTo>
                    <a:pt x="1979675" y="1116231"/>
                  </a:lnTo>
                  <a:lnTo>
                    <a:pt x="0" y="1116231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5" name="PA-组合 33"/>
          <p:cNvGrpSpPr/>
          <p:nvPr>
            <p:custDataLst>
              <p:tags r:id="rId8"/>
            </p:custDataLst>
          </p:nvPr>
        </p:nvGrpSpPr>
        <p:grpSpPr>
          <a:xfrm>
            <a:off x="9032683" y="3759394"/>
            <a:ext cx="2081276" cy="1014632"/>
            <a:chOff x="8399209" y="3420370"/>
            <a:chExt cx="2081276" cy="1014632"/>
          </a:xfrm>
        </p:grpSpPr>
        <p:sp>
          <p:nvSpPr>
            <p:cNvPr id="27" name="PA-任意多边形 32"/>
            <p:cNvSpPr/>
            <p:nvPr>
              <p:custDataLst>
                <p:tags r:id="rId9"/>
              </p:custDataLst>
            </p:nvPr>
          </p:nvSpPr>
          <p:spPr>
            <a:xfrm>
              <a:off x="8399209" y="3420370"/>
              <a:ext cx="2081276" cy="1014632"/>
            </a:xfrm>
            <a:custGeom>
              <a:avLst/>
              <a:gdLst/>
              <a:ahLst/>
              <a:cxnLst/>
              <a:rect l="0" t="0" r="0" b="0"/>
              <a:pathLst>
                <a:path w="2081276" h="1014632">
                  <a:moveTo>
                    <a:pt x="0" y="0"/>
                  </a:moveTo>
                  <a:lnTo>
                    <a:pt x="2081275" y="0"/>
                  </a:lnTo>
                  <a:lnTo>
                    <a:pt x="2081275" y="1014631"/>
                  </a:lnTo>
                  <a:lnTo>
                    <a:pt x="0" y="1014631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pic>
          <p:nvPicPr>
            <p:cNvPr id="28" name="PA-图片 28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6" cstate="screen"/>
            <a:stretch>
              <a:fillRect/>
            </a:stretch>
          </p:blipFill>
          <p:spPr>
            <a:xfrm>
              <a:off x="8399209" y="3788671"/>
              <a:ext cx="1116075" cy="646331"/>
            </a:xfrm>
            <a:prstGeom prst="rect">
              <a:avLst/>
            </a:prstGeom>
          </p:spPr>
        </p:pic>
      </p:grpSp>
      <p:sp>
        <p:nvSpPr>
          <p:cNvPr id="30" name="1"/>
          <p:cNvSpPr txBox="1">
            <a:spLocks noChangeArrowheads="1"/>
          </p:cNvSpPr>
          <p:nvPr/>
        </p:nvSpPr>
        <p:spPr bwMode="auto">
          <a:xfrm>
            <a:off x="6270625" y="5160012"/>
            <a:ext cx="1431665" cy="393516"/>
          </a:xfrm>
          <a:prstGeom prst="rect">
            <a:avLst/>
          </a:prstGeom>
          <a:solidFill>
            <a:schemeClr val="bg1"/>
          </a:solidFill>
          <a:ln w="9525">
            <a:solidFill>
              <a:srgbClr val="C00000"/>
            </a:solidFill>
            <a:miter lim="800000"/>
          </a:ln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algn="ctr" defTabSz="914400">
              <a:lnSpc>
                <a:spcPct val="90000"/>
              </a:lnSpc>
              <a:spcBef>
                <a:spcPct val="0"/>
              </a:spcBef>
              <a:buNone/>
              <a:defRPr sz="6600" b="1">
                <a:gradFill>
                  <a:gsLst>
                    <a:gs pos="0">
                      <a:srgbClr val="C00000"/>
                    </a:gs>
                    <a:gs pos="67000">
                      <a:srgbClr val="C00000"/>
                    </a:gs>
                    <a:gs pos="59000">
                      <a:srgbClr val="C00000">
                        <a:lumMod val="75000"/>
                      </a:srgbClr>
                    </a:gs>
                  </a:gsLst>
                  <a:lin ang="5400000" scaled="1"/>
                </a:gradFill>
                <a:latin typeface="思源黑体 Bold" panose="020B0800000000000000" pitchFamily="34" charset="-122"/>
                <a:ea typeface="思源黑体 Bold" panose="020B0800000000000000" pitchFamily="34" charset="-122"/>
                <a:cs typeface="+mn-ea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zh-CN" altLang="en-US" sz="2000" b="0" dirty="0">
                <a:solidFill>
                  <a:srgbClr val="C00000"/>
                </a:solidFill>
                <a:latin typeface="+mn-lt"/>
                <a:ea typeface="+mn-ea"/>
                <a:sym typeface="+mn-lt"/>
              </a:rPr>
              <a:t>刘兴</a:t>
            </a:r>
            <a:r>
              <a:rPr lang="zh-CN" altLang="en-US" sz="2000" b="0" dirty="0">
                <a:solidFill>
                  <a:srgbClr val="C00000"/>
                </a:solidFill>
                <a:latin typeface="+mn-lt"/>
                <a:ea typeface="+mn-ea"/>
                <a:sym typeface="+mn-lt"/>
              </a:rPr>
              <a:t>文</a:t>
            </a:r>
            <a:endParaRPr lang="zh-CN" altLang="en-US" sz="2000" b="0" dirty="0">
              <a:solidFill>
                <a:srgbClr val="C00000"/>
              </a:solidFill>
              <a:latin typeface="+mn-lt"/>
              <a:ea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#ppt_h*((1.5-1.5*$)^3-(1.5-1.5*$)^2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8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#ppt_w*((1.5-1.5*$)^3-(1.5-1.5*$)^2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-#ppt_h*((1.5-1.5*$)^3-(1.5-1.5*$)^2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13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-#ppt_w*((1.5-1.5*$)^3-(1.5-1.5*$)^2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975"/>
                            </p:stCondLst>
                            <p:childTnLst>
                              <p:par>
                                <p:cTn id="15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475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975"/>
                            </p:stCondLst>
                            <p:childTnLst>
                              <p:par>
                                <p:cTn id="33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 bldLvl="0" animBg="1"/>
      <p:bldP spid="30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756920" y="534035"/>
            <a:ext cx="10921365" cy="4824095"/>
          </a:xfrm>
          <a:prstGeom prst="rect">
            <a:avLst/>
          </a:prstGeom>
          <a:solidFill>
            <a:srgbClr val="FFFFFF">
              <a:alpha val="51000"/>
            </a:srgbClr>
          </a:solidFill>
          <a:ln w="9525" cap="flat" cmpd="sng" algn="ctr">
            <a:solidFill>
              <a:srgbClr val="B8000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04" tIns="45702" rIns="91404" bIns="45702" numCol="1" rtlCol="0" anchor="t" anchorCtr="0" compatLnSpc="1"/>
          <a:lstStyle/>
          <a:p>
            <a:pPr marL="0" marR="0" lvl="0" indent="0" defTabSz="91376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BC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PA-矩形 19"/>
          <p:cNvSpPr/>
          <p:nvPr>
            <p:custDataLst>
              <p:tags r:id="rId1"/>
            </p:custDataLst>
          </p:nvPr>
        </p:nvSpPr>
        <p:spPr>
          <a:xfrm>
            <a:off x="977900" y="483235"/>
            <a:ext cx="10487025" cy="4707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 defTabSz="457200">
              <a:lnSpc>
                <a:spcPct val="150000"/>
              </a:lnSpc>
            </a:pPr>
            <a:r>
              <a:rPr sz="2000" kern="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人们崇尚清廉，都把廉洁看成是一种美德，一种境界，一种高风亮节；人们唾弃腐败，把腐败看作是会腐蚀一个人的灵魂，腐蚀一座“大厦”的支柱的毒瘤。</a:t>
            </a:r>
            <a:endParaRPr sz="2000" kern="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  <a:p>
            <a:pPr indent="457200" algn="just" defTabSz="457200">
              <a:lnSpc>
                <a:spcPct val="150000"/>
              </a:lnSpc>
            </a:pPr>
            <a:r>
              <a:rPr sz="2000" kern="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古往今来，多少人因为清廉而流芳百世，又有多少人因为腐败而遗臭万年。</a:t>
            </a:r>
            <a:endParaRPr sz="2000" kern="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  <a:p>
            <a:pPr indent="457200" algn="just" defTabSz="457200">
              <a:lnSpc>
                <a:spcPct val="150000"/>
              </a:lnSpc>
            </a:pPr>
            <a:r>
              <a:rPr sz="2000" kern="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有人说，廉洁是一棵松，在万木凋零的冬日，为人们送上一丝绿意；有人说，廉洁是一盏灯，在黑暗冰冷的夜晚，为人们添上一份光明。</a:t>
            </a:r>
            <a:endParaRPr sz="2000" kern="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  <a:p>
            <a:pPr indent="457200" algn="just" defTabSz="457200">
              <a:lnSpc>
                <a:spcPct val="150000"/>
              </a:lnSpc>
            </a:pPr>
            <a:r>
              <a:rPr sz="2000" kern="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也有人说，“天下熙熙，皆为利来，天下攘攘，皆为利往”。在改革开放和经济迅猛发展的今天，我们正朝着全面建设小康社会这个美好的目标不断前进。</a:t>
            </a:r>
            <a:endParaRPr sz="2000" kern="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  <a:p>
            <a:pPr indent="457200" algn="just" defTabSz="457200">
              <a:lnSpc>
                <a:spcPct val="150000"/>
              </a:lnSpc>
            </a:pPr>
            <a:r>
              <a:rPr sz="2000" kern="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然而，在我们生活的社会环境中，也出现了一些不和谐的音符:一个个反腐大案浮出水面，一个个贪官纷纷落马，一次又一次地为我们敲响了反腐倡廉的警钟。这些不和谐的因素对共产党员提出了挑战，尤其是在权利部门、在重要岗位工作的人，经常会面对这些严峻的考验。</a:t>
            </a:r>
            <a:endParaRPr sz="2000" kern="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2477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3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4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1335405" y="534035"/>
            <a:ext cx="9870440" cy="4218305"/>
          </a:xfrm>
          <a:prstGeom prst="rect">
            <a:avLst/>
          </a:prstGeom>
          <a:solidFill>
            <a:srgbClr val="FFFFFF">
              <a:alpha val="51000"/>
            </a:srgbClr>
          </a:solidFill>
          <a:ln w="9525" cap="flat" cmpd="sng" algn="ctr">
            <a:solidFill>
              <a:srgbClr val="B8000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04" tIns="45702" rIns="91404" bIns="45702" numCol="1" rtlCol="0" anchor="t" anchorCtr="0" compatLnSpc="1"/>
          <a:lstStyle/>
          <a:p>
            <a:pPr marL="0" marR="0" lvl="0" indent="0" defTabSz="91376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BC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PA-矩形 19"/>
          <p:cNvSpPr/>
          <p:nvPr>
            <p:custDataLst>
              <p:tags r:id="rId1"/>
            </p:custDataLst>
          </p:nvPr>
        </p:nvSpPr>
        <p:spPr>
          <a:xfrm>
            <a:off x="1449705" y="654685"/>
            <a:ext cx="9649460" cy="3796665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indent="457200" algn="just" defTabSz="457200">
              <a:lnSpc>
                <a:spcPct val="150000"/>
              </a:lnSpc>
            </a:pPr>
            <a:r>
              <a:rPr sz="2000" kern="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随着新时期党建工作特别是反腐倡廉建设的不断深入，党中央审时度势，及时出台了各级政府行为的“八项规定”、“六项禁令”，“八项规定”、“六项禁令”作为“高压线”，任何人不得触碰，触动“高压线”，就必然受到党纪国法的严厉惩罚，轻则名誉受损，重则身败名裂、断送前程、祸及家人。从某种意义上说，“八项规定”、“六项禁令”的发布和实施，在对党员领导干部违纪行为惩处的同时，更重要的还是警示、教育和保护，最大程度地使党员领导干部少违纪违法至是不违纪违法。只要我们自觉遵守“八项规定”、“六项禁令”，时刻保持高度警惕，始终做到警钟长鸣，就一定能够保证自己的“安全”。</a:t>
            </a:r>
            <a:endParaRPr sz="2000" kern="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2477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3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4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452120" y="534035"/>
            <a:ext cx="11424285" cy="4854575"/>
          </a:xfrm>
          <a:prstGeom prst="rect">
            <a:avLst/>
          </a:prstGeom>
          <a:solidFill>
            <a:srgbClr val="FFFFFF">
              <a:alpha val="51000"/>
            </a:srgbClr>
          </a:solidFill>
          <a:ln w="9525" cap="flat" cmpd="sng" algn="ctr">
            <a:solidFill>
              <a:srgbClr val="B8000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04" tIns="45702" rIns="91404" bIns="45702" numCol="1" rtlCol="0" anchor="t" anchorCtr="0" compatLnSpc="1"/>
          <a:lstStyle/>
          <a:p>
            <a:pPr marL="0" marR="0" lvl="0" indent="0" defTabSz="91376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BC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PA-矩形 19"/>
          <p:cNvSpPr/>
          <p:nvPr>
            <p:custDataLst>
              <p:tags r:id="rId1"/>
            </p:custDataLst>
          </p:nvPr>
        </p:nvSpPr>
        <p:spPr>
          <a:xfrm>
            <a:off x="612140" y="544195"/>
            <a:ext cx="11111230" cy="4707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 defTabSz="457200">
              <a:lnSpc>
                <a:spcPct val="150000"/>
              </a:lnSpc>
            </a:pPr>
            <a:r>
              <a:rPr sz="2000" kern="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我们作为教育工作者，肩负的是育人的重任，一直以来“一支粉笔，两袖清风，三尺讲台”已经成了教师的生动写照，说到反腐倡廉，也许有些同志会认为很难与教师联系到一起。但是仔细想想，作为一名教师，爱岗敬业，为人师表，热爱学生，真诚平等地对待每一位学生，教育好每一个学生，使他们能够从小就懂得崇尚自爱，不就需要有一颗廉洁从教之心吗?我们在平时的教育教学工作中不难发现，学生和学生之间存在很大的差异。一是学生个体上的差异，有个性活泼的、文静的、内向的、外向的;学习认真的、马虎的、成绩优异的、一般的、甚至有放弃学习的等等，所有这些差异都有可能引起老师感情上的偏颇:二是学生家庭背景上的差异，有的是普通市民的孩子，有的是政府官员的子女，有的是外来民工的孩子，有的是企业主老板的孩子，有的孩子打扮得很时尚，有的孩子穿着很朴素等等，这些不同家庭的背景背后，有着经济和文化自身上的差异，这也有可能引起教师认识上的偏颇。</a:t>
            </a:r>
            <a:endParaRPr sz="2000" kern="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2477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3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4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558165" y="534035"/>
            <a:ext cx="11181080" cy="4778375"/>
          </a:xfrm>
          <a:prstGeom prst="rect">
            <a:avLst/>
          </a:prstGeom>
          <a:solidFill>
            <a:srgbClr val="FFFFFF">
              <a:alpha val="51000"/>
            </a:srgbClr>
          </a:solidFill>
          <a:ln w="9525" cap="flat" cmpd="sng" algn="ctr">
            <a:solidFill>
              <a:srgbClr val="B8000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04" tIns="45702" rIns="91404" bIns="45702" numCol="1" rtlCol="0" anchor="t" anchorCtr="0" compatLnSpc="1"/>
          <a:lstStyle/>
          <a:p>
            <a:pPr marL="0" marR="0" lvl="0" indent="0" defTabSz="91376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BC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PA-矩形 19"/>
          <p:cNvSpPr/>
          <p:nvPr>
            <p:custDataLst>
              <p:tags r:id="rId1"/>
            </p:custDataLst>
          </p:nvPr>
        </p:nvSpPr>
        <p:spPr>
          <a:xfrm>
            <a:off x="885825" y="483235"/>
            <a:ext cx="10609580" cy="4707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 defTabSz="457200">
              <a:lnSpc>
                <a:spcPct val="150000"/>
              </a:lnSpc>
            </a:pPr>
            <a:r>
              <a:rPr sz="2000" kern="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我们是不是用“一把尺子”平等的对待每一个孩子了呢?举几个最现实的例子，有的家长为了让孩子能够坐到好的位置，可能会找到各种各样的关系去给老师打招呼:有的家长为了孩子能得到老师的特殊关照，也可能会找到关系去说情，甚至请客送礼:有的老师因为接受了家长的吃请，不得不去按家长的意思办;有的老师为了点蝇头小利，向学生推销资料，摊派辅导用书；有的教师采取各种隐蔽方式办辅导班收取补课费，搞有偿家教，并教唆引诱甚至强迫学生参加所谓的补习班，若不参加平时就会给脸色看；家长来学校了解学生情况，有的老师态度冷漠，甚至有的老师动辄就把家长叫到学校进行训斥:有的老师很会演“变脸”，有权能办私事的家长有求必应，对无权无势的家长视而不见；有的老师歧视差生，有体罚和变相体罚学生行为;有的干部不按权限和程序办事，超出职责范围乱当家乱说话等等现象，这些都是非常现而不可回避的问题，更是与“八项规定”、“六项禁令”的要求相悖的。</a:t>
            </a:r>
            <a:endParaRPr sz="2000" kern="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2477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3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4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 bwMode="auto">
          <a:xfrm>
            <a:off x="1335405" y="534035"/>
            <a:ext cx="9870440" cy="4862195"/>
          </a:xfrm>
          <a:prstGeom prst="rect">
            <a:avLst/>
          </a:prstGeom>
          <a:solidFill>
            <a:srgbClr val="FFFFFF">
              <a:alpha val="51000"/>
            </a:srgbClr>
          </a:solidFill>
          <a:ln w="9525" cap="flat" cmpd="sng" algn="ctr">
            <a:solidFill>
              <a:srgbClr val="B8000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04" tIns="45702" rIns="91404" bIns="45702" numCol="1" rtlCol="0" anchor="t" anchorCtr="0" compatLnSpc="1"/>
          <a:lstStyle/>
          <a:p>
            <a:pPr marL="0" marR="0" lvl="0" indent="0" defTabSz="913765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BC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PA-矩形 19"/>
          <p:cNvSpPr/>
          <p:nvPr>
            <p:custDataLst>
              <p:tags r:id="rId1"/>
            </p:custDataLst>
          </p:nvPr>
        </p:nvSpPr>
        <p:spPr>
          <a:xfrm>
            <a:off x="1449705" y="688975"/>
            <a:ext cx="9649460" cy="47078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457200" algn="just" defTabSz="457200">
              <a:lnSpc>
                <a:spcPct val="150000"/>
              </a:lnSpc>
            </a:pPr>
            <a:r>
              <a:rPr sz="2000" kern="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由此可见，社会在不断的进步与发展的同时仍然充斥着各种诱惑，人的思想和观念难免会受到金钱和利益的诱惑与腐蚀，我们随时都有可能被“糖衣炮弹”打到，廉洁自律的防线也随时都会被突破，这能说反腐倡廉离我们很遥远吗?同志们，反腐莫论事大小，倡廉不在位高低，自然界有阳光明媚也有风雨如磐，社会生活中有光明也有黑暗，但是无论历史如何变迁，无论时代怎样发展，廉洁清正永远是时代的呼唤，勤政廉政永远是人民的期盼。</a:t>
            </a:r>
            <a:endParaRPr sz="2000" kern="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  <a:p>
            <a:pPr indent="457200" algn="just" defTabSz="457200">
              <a:lnSpc>
                <a:spcPct val="150000"/>
              </a:lnSpc>
            </a:pPr>
            <a:r>
              <a:rPr sz="2000" kern="0" dirty="0">
                <a:solidFill>
                  <a:prstClr val="black">
                    <a:lumMod val="95000"/>
                    <a:lumOff val="5000"/>
                  </a:prstClr>
                </a:solidFill>
                <a:cs typeface="+mn-ea"/>
                <a:sym typeface="+mn-lt"/>
              </a:rPr>
              <a:t>作为教师，《中小学教师职业道德规范》就是我们的行为准则，“八项规定”、“六项禁令”也同样关系到我们每一个人，我们要以高度的责任心和神圣的使命感主动融入到反腐倡廉工作中，始终保持共产党人的高尚情操和政治。本色，树立新时期人民教师良好形象。</a:t>
            </a:r>
            <a:endParaRPr sz="2000" kern="0" dirty="0">
              <a:solidFill>
                <a:prstClr val="black">
                  <a:lumMod val="95000"/>
                  <a:lumOff val="5000"/>
                </a:prst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2477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discrete" valueType="clr">
                                      <p:cBhvr override="childStyle">
                                        <p:cTn id="13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anim calcmode="discrete" valueType="clr">
                                      <p:cBhvr>
                                        <p:cTn id="14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clrVal>
                                              <a:schemeClr val="accent2"/>
                                            </p:clrVal>
                                          </p:val>
                                        </p:tav>
                                        <p:tav tm="50000">
                                          <p:val>
                                            <p:clrVal>
                                              <a:schemeClr val="hlink"/>
                                            </p:clrVal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" dur="80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13"/>
          <p:cNvSpPr txBox="1"/>
          <p:nvPr/>
        </p:nvSpPr>
        <p:spPr>
          <a:xfrm>
            <a:off x="277495" y="3284855"/>
            <a:ext cx="1177798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6000" b="1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那么，我们该如何做到廉洁从教呢?</a:t>
            </a:r>
            <a:endParaRPr lang="zh-CN" altLang="en-US" sz="6000" b="1" kern="0" dirty="0">
              <a:ln w="127">
                <a:noFill/>
              </a:ln>
              <a:solidFill>
                <a:srgbClr val="C00000"/>
              </a:solidFill>
              <a:cs typeface="+mn-ea"/>
              <a:sym typeface="+mn-lt"/>
            </a:endParaRPr>
          </a:p>
        </p:txBody>
      </p:sp>
      <p:sp>
        <p:nvSpPr>
          <p:cNvPr id="2" name="TextBox 14"/>
          <p:cNvSpPr txBox="1"/>
          <p:nvPr/>
        </p:nvSpPr>
        <p:spPr>
          <a:xfrm>
            <a:off x="4421595" y="1694520"/>
            <a:ext cx="1267876" cy="94759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5695" tIns="62847" rIns="125695" bIns="62847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4500" b="1">
                <a:ln w="3175">
                  <a:noFill/>
                </a:ln>
                <a:gradFill>
                  <a:gsLst>
                    <a:gs pos="25000">
                      <a:srgbClr val="FF0000"/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127000" sx="102000" sy="102000" algn="ctr" rotWithShape="0">
                    <a:schemeClr val="bg1">
                      <a:alpha val="84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1219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5335" b="1" i="0" u="none" strike="noStrike" kern="0" cap="none" spc="0" normalizeH="0" baseline="0" noProof="0" dirty="0">
                <a:ln w="3175">
                  <a:noFill/>
                </a:ln>
                <a:solidFill>
                  <a:srgbClr val="C00000"/>
                </a:solidFill>
                <a:effectLst>
                  <a:outerShdw blurRad="127000" sx="102000" sy="102000" algn="ctr" rotWithShape="0">
                    <a:sysClr val="window" lastClr="FFFFFF">
                      <a:alpha val="84000"/>
                    </a:sysClr>
                  </a:outerShdw>
                </a:effectLst>
                <a:uLnTx/>
                <a:uFillTx/>
                <a:latin typeface="+mn-lt"/>
                <a:ea typeface="+mn-ea"/>
                <a:cs typeface="+mn-ea"/>
                <a:sym typeface="+mn-lt"/>
              </a:rPr>
              <a:t>第</a:t>
            </a:r>
            <a:endParaRPr kumimoji="0" lang="zh-CN" altLang="en-US" sz="5335" b="1" i="0" u="none" strike="noStrike" kern="0" cap="none" spc="0" normalizeH="0" baseline="0" noProof="0" dirty="0">
              <a:ln w="3175">
                <a:noFill/>
              </a:ln>
              <a:solidFill>
                <a:srgbClr val="C00000"/>
              </a:solidFill>
              <a:effectLst>
                <a:outerShdw blurRad="127000" sx="102000" sy="102000" algn="ctr" rotWithShape="0">
                  <a:sysClr val="window" lastClr="FFFFFF">
                    <a:alpha val="84000"/>
                  </a:sysClr>
                </a:outerShdw>
              </a:effectLst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" name="TextBox 14"/>
          <p:cNvSpPr txBox="1"/>
          <p:nvPr/>
        </p:nvSpPr>
        <p:spPr>
          <a:xfrm>
            <a:off x="6917871" y="1694520"/>
            <a:ext cx="1152128" cy="94759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5695" tIns="62847" rIns="125695" bIns="62847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4500" b="1">
                <a:ln w="3175">
                  <a:noFill/>
                </a:ln>
                <a:gradFill>
                  <a:gsLst>
                    <a:gs pos="25000">
                      <a:srgbClr val="FF0000"/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127000" sx="102000" sy="102000" algn="ctr" rotWithShape="0">
                    <a:schemeClr val="bg1">
                      <a:alpha val="84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1219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5335" b="1" i="0" u="none" strike="noStrike" kern="0" cap="none" spc="0" normalizeH="0" baseline="0" noProof="0" dirty="0">
                <a:ln w="3175">
                  <a:noFill/>
                </a:ln>
                <a:solidFill>
                  <a:srgbClr val="C00000"/>
                </a:solidFill>
                <a:effectLst>
                  <a:outerShdw blurRad="127000" sx="102000" sy="102000" algn="ctr" rotWithShape="0">
                    <a:sysClr val="window" lastClr="FFFFFF">
                      <a:alpha val="84000"/>
                    </a:sysClr>
                  </a:outerShdw>
                </a:effectLst>
                <a:uLnTx/>
                <a:uFillTx/>
                <a:latin typeface="+mn-lt"/>
                <a:ea typeface="+mn-ea"/>
                <a:cs typeface="+mn-ea"/>
                <a:sym typeface="+mn-lt"/>
              </a:rPr>
              <a:t>章</a:t>
            </a:r>
            <a:endParaRPr kumimoji="0" lang="zh-CN" altLang="en-US" sz="5335" b="1" i="0" u="none" strike="noStrike" kern="0" cap="none" spc="0" normalizeH="0" baseline="0" noProof="0" dirty="0">
              <a:ln w="3175">
                <a:noFill/>
              </a:ln>
              <a:solidFill>
                <a:srgbClr val="C00000"/>
              </a:solidFill>
              <a:effectLst>
                <a:outerShdw blurRad="127000" sx="102000" sy="102000" algn="ctr" rotWithShape="0">
                  <a:sysClr val="window" lastClr="FFFFFF">
                    <a:alpha val="84000"/>
                  </a:sysClr>
                </a:outerShdw>
              </a:effectLst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5622625" y="1506963"/>
            <a:ext cx="1296000" cy="1296000"/>
          </a:xfrm>
          <a:prstGeom prst="ellipse">
            <a:avLst/>
          </a:prstGeom>
          <a:solidFill>
            <a:srgbClr val="C00000">
              <a:alpha val="50000"/>
            </a:srgb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5742625" y="1626963"/>
            <a:ext cx="1056000" cy="1056000"/>
          </a:xfrm>
          <a:prstGeom prst="ellipse">
            <a:avLst/>
          </a:prstGeom>
          <a:solidFill>
            <a:srgbClr val="C0000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1219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24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2" name="TextBox 14"/>
          <p:cNvSpPr txBox="1"/>
          <p:nvPr/>
        </p:nvSpPr>
        <p:spPr>
          <a:xfrm>
            <a:off x="5431357" y="1722171"/>
            <a:ext cx="1678536" cy="862965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5695" tIns="62847" rIns="125695" bIns="62847">
            <a:spAutoFit/>
          </a:bodyPr>
          <a:lstStyle>
            <a:defPPr>
              <a:defRPr lang="zh-CN"/>
            </a:defPPr>
            <a:lvl1pPr algn="ctr" fontAlgn="base">
              <a:spcBef>
                <a:spcPct val="0"/>
              </a:spcBef>
              <a:spcAft>
                <a:spcPct val="0"/>
              </a:spcAft>
              <a:defRPr sz="4500" b="1">
                <a:ln w="3175">
                  <a:noFill/>
                </a:ln>
                <a:gradFill>
                  <a:gsLst>
                    <a:gs pos="25000">
                      <a:srgbClr val="FF0000"/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127000" sx="102000" sy="102000" algn="ctr" rotWithShape="0">
                    <a:schemeClr val="bg1">
                      <a:alpha val="84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ctr" defTabSz="12192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0" cap="none" spc="0" normalizeH="0" baseline="0" noProof="0" dirty="0">
                <a:ln w="3175"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rPr>
              <a:t>01</a:t>
            </a:r>
            <a:endParaRPr kumimoji="0" lang="zh-CN" altLang="en-US" sz="4800" b="1" i="0" u="none" strike="noStrike" kern="0" cap="none" spc="0" normalizeH="0" baseline="0" noProof="0" dirty="0">
              <a:ln w="3175"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afterEffect">
                                  <p:stCondLst>
                                    <p:cond delay="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49500" y="229969"/>
            <a:ext cx="759278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b="1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那么，我们该如何做到廉洁从教呢?</a:t>
            </a:r>
            <a:endParaRPr lang="zh-CN" altLang="en-US" sz="3600" b="1" kern="0" dirty="0">
              <a:solidFill>
                <a:srgbClr val="C00000"/>
              </a:solidFill>
              <a:effectLst>
                <a:outerShdw dist="25400" sx="1000" sy="1000" algn="ctr" rotWithShape="0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1"/>
          <p:cNvSpPr txBox="1">
            <a:spLocks noChangeArrowheads="1"/>
          </p:cNvSpPr>
          <p:nvPr/>
        </p:nvSpPr>
        <p:spPr bwMode="auto">
          <a:xfrm>
            <a:off x="1102360" y="2373630"/>
            <a:ext cx="10491470" cy="245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7226" tIns="58613" rIns="117226" bIns="58613"/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 defTabSz="457200">
              <a:lnSpc>
                <a:spcPct val="150000"/>
              </a:lnSpc>
              <a:buClr>
                <a:srgbClr val="C00000"/>
              </a:buClr>
              <a:buSzPct val="89000"/>
              <a:buFont typeface="Wingdings" panose="05000000000000000000" pitchFamily="2" charset="2"/>
              <a:buNone/>
            </a:pPr>
            <a:r>
              <a:rPr lang="en-US" sz="24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</a:t>
            </a:r>
            <a:r>
              <a:rPr sz="24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应该做到平等对待每一个学生，决不能因学生性别、智能、家庭条件等差异而采取不同的态度和情感模式。在我们的教育过程中，必须考虑到这些差异，为的是因材施教，但更重要的是我们要明确，我们同时面对的是一个个独立的个体，他们都是你的学生，都应该得到你应有的关怀和教导，这一点是没有差异的。教师从教学的公正性，可以充分反映出教师人格的崇高性。具体体现在对每一个学生都能给予全心全意的关注，尤其体现在对待后进生、学习困难学生的转化问题，一有爱心，二有信心，三有耐心。</a:t>
            </a:r>
            <a:endParaRPr sz="24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214800" y="1578248"/>
            <a:ext cx="4661469" cy="793750"/>
          </a:xfrm>
          <a:prstGeom prst="rect">
            <a:avLst/>
          </a:prstGeom>
        </p:spPr>
        <p:txBody>
          <a:bodyPr wrap="square" lIns="117226" tIns="58613" rIns="117226" bIns="58613">
            <a:spAutoFit/>
          </a:bodyPr>
          <a:lstStyle>
            <a:defPPr>
              <a:defRPr lang="zh-CN"/>
            </a:defPPr>
            <a:lvl1pPr fontAlgn="base">
              <a:spcBef>
                <a:spcPct val="0"/>
              </a:spcBef>
              <a:spcAft>
                <a:spcPct val="0"/>
              </a:spcAft>
              <a:defRPr sz="3200" b="1" kern="0" cap="all">
                <a:ln w="0">
                  <a:noFill/>
                </a:ln>
                <a:gradFill>
                  <a:gsLst>
                    <a:gs pos="0">
                      <a:srgbClr val="FF0000">
                        <a:tint val="75000"/>
                        <a:shade val="75000"/>
                        <a:satMod val="170000"/>
                      </a:srgbClr>
                    </a:gs>
                    <a:gs pos="49000">
                      <a:srgbClr val="FF0000">
                        <a:tint val="88000"/>
                        <a:shade val="65000"/>
                        <a:satMod val="172000"/>
                      </a:srgbClr>
                    </a:gs>
                    <a:gs pos="50000">
                      <a:srgbClr val="FF0000">
                        <a:shade val="65000"/>
                        <a:satMod val="130000"/>
                      </a:srgbClr>
                    </a:gs>
                    <a:gs pos="92000">
                      <a:srgbClr val="FF0000">
                        <a:shade val="50000"/>
                        <a:satMod val="120000"/>
                      </a:srgbClr>
                    </a:gs>
                    <a:gs pos="100000">
                      <a:srgbClr val="FF0000">
                        <a:shade val="48000"/>
                        <a:satMod val="120000"/>
                      </a:srgbClr>
                    </a:gs>
                  </a:gsLst>
                  <a:lin ang="5400000" scaled="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sz="4400" dirty="0">
                <a:solidFill>
                  <a:srgbClr val="B80006"/>
                </a:solidFill>
                <a:latin typeface="+mn-lt"/>
                <a:ea typeface="+mn-ea"/>
                <a:cs typeface="+mn-ea"/>
                <a:sym typeface="+mn-lt"/>
              </a:rPr>
              <a:t>首先</a:t>
            </a:r>
            <a:endParaRPr lang="zh-CN" altLang="en-US" sz="4400" dirty="0">
              <a:solidFill>
                <a:srgbClr val="B8000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349500" y="229969"/>
            <a:ext cx="759278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zh-CN" altLang="en-US" sz="3600" b="1" kern="0" dirty="0">
                <a:ln w="127">
                  <a:noFill/>
                </a:ln>
                <a:solidFill>
                  <a:srgbClr val="C00000"/>
                </a:solidFill>
                <a:cs typeface="+mn-ea"/>
                <a:sym typeface="+mn-lt"/>
              </a:rPr>
              <a:t>那么，我们该如何做到廉洁从教呢?</a:t>
            </a:r>
            <a:endParaRPr lang="zh-CN" altLang="en-US" sz="3600" b="1" kern="0" dirty="0">
              <a:solidFill>
                <a:srgbClr val="C00000"/>
              </a:solidFill>
              <a:effectLst>
                <a:outerShdw dist="25400" sx="1000" sy="1000" algn="ctr" rotWithShape="0">
                  <a:srgbClr val="000000"/>
                </a:outerShdw>
              </a:effectLst>
              <a:cs typeface="+mn-ea"/>
              <a:sym typeface="+mn-lt"/>
            </a:endParaRPr>
          </a:p>
        </p:txBody>
      </p:sp>
      <p:sp>
        <p:nvSpPr>
          <p:cNvPr id="14" name="1"/>
          <p:cNvSpPr txBox="1">
            <a:spLocks noChangeArrowheads="1"/>
          </p:cNvSpPr>
          <p:nvPr/>
        </p:nvSpPr>
        <p:spPr bwMode="auto">
          <a:xfrm>
            <a:off x="1102178" y="2373727"/>
            <a:ext cx="10087429" cy="24572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17226" tIns="58613" rIns="117226" bIns="58613"/>
          <a:lstStyle>
            <a:lvl1pPr marL="2857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indent="0" algn="just" defTabSz="457200">
              <a:lnSpc>
                <a:spcPct val="150000"/>
              </a:lnSpc>
              <a:buClr>
                <a:srgbClr val="C00000"/>
              </a:buClr>
              <a:buSzPct val="89000"/>
              <a:buFont typeface="Wingdings" panose="05000000000000000000" pitchFamily="2" charset="2"/>
              <a:buNone/>
            </a:pPr>
            <a:r>
              <a:rPr lang="en-US" sz="24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    </a:t>
            </a:r>
            <a:r>
              <a:rPr sz="2400" dirty="0">
                <a:solidFill>
                  <a:srgbClr val="000000"/>
                </a:solidFill>
                <a:latin typeface="+mn-lt"/>
                <a:ea typeface="+mn-ea"/>
                <a:cs typeface="+mn-ea"/>
                <a:sym typeface="+mn-lt"/>
              </a:rPr>
              <a:t>一定要爱岗敬业，将自己的教学才能奉献在学校，奉献在课堂，奉献给学生，这也需要有廉洁从教之心。作为一名教师工作之余，为他人辅导，付出了时间精力和智慧，得到物质或者金钱上的回报，看起来天经地义，无可厚非，但是仔细想想，个别教师办辅导班、搞有偿家教，完全是把个人利益放在眼前，一个目的就是为了赚钱，这样做就是损害教师的职业形象。</a:t>
            </a:r>
            <a:endParaRPr sz="2400" dirty="0">
              <a:solidFill>
                <a:srgbClr val="000000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5" name="TextBox 15"/>
          <p:cNvSpPr txBox="1"/>
          <p:nvPr/>
        </p:nvSpPr>
        <p:spPr>
          <a:xfrm>
            <a:off x="1214800" y="1578248"/>
            <a:ext cx="4661469" cy="793750"/>
          </a:xfrm>
          <a:prstGeom prst="rect">
            <a:avLst/>
          </a:prstGeom>
        </p:spPr>
        <p:txBody>
          <a:bodyPr wrap="square" lIns="117226" tIns="58613" rIns="117226" bIns="58613">
            <a:spAutoFit/>
          </a:bodyPr>
          <a:lstStyle>
            <a:defPPr>
              <a:defRPr lang="zh-CN"/>
            </a:defPPr>
            <a:lvl1pPr fontAlgn="base">
              <a:spcBef>
                <a:spcPct val="0"/>
              </a:spcBef>
              <a:spcAft>
                <a:spcPct val="0"/>
              </a:spcAft>
              <a:defRPr sz="3200" b="1" kern="0" cap="all">
                <a:ln w="0">
                  <a:noFill/>
                </a:ln>
                <a:gradFill>
                  <a:gsLst>
                    <a:gs pos="0">
                      <a:srgbClr val="FF0000">
                        <a:tint val="75000"/>
                        <a:shade val="75000"/>
                        <a:satMod val="170000"/>
                      </a:srgbClr>
                    </a:gs>
                    <a:gs pos="49000">
                      <a:srgbClr val="FF0000">
                        <a:tint val="88000"/>
                        <a:shade val="65000"/>
                        <a:satMod val="172000"/>
                      </a:srgbClr>
                    </a:gs>
                    <a:gs pos="50000">
                      <a:srgbClr val="FF0000">
                        <a:shade val="65000"/>
                        <a:satMod val="130000"/>
                      </a:srgbClr>
                    </a:gs>
                    <a:gs pos="92000">
                      <a:srgbClr val="FF0000">
                        <a:shade val="50000"/>
                        <a:satMod val="120000"/>
                      </a:srgbClr>
                    </a:gs>
                    <a:gs pos="100000">
                      <a:srgbClr val="FF0000">
                        <a:shade val="48000"/>
                        <a:satMod val="120000"/>
                      </a:srgbClr>
                    </a:gs>
                  </a:gsLst>
                  <a:lin ang="5400000" scaled="0"/>
                </a:gra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zh-CN" altLang="en-US" sz="4400" dirty="0">
                <a:solidFill>
                  <a:srgbClr val="B80006"/>
                </a:solidFill>
                <a:latin typeface="+mn-lt"/>
                <a:ea typeface="+mn-ea"/>
                <a:cs typeface="+mn-ea"/>
                <a:sym typeface="+mn-lt"/>
              </a:rPr>
              <a:t>其次</a:t>
            </a:r>
            <a:endParaRPr lang="zh-CN" altLang="en-US" sz="4400" dirty="0">
              <a:solidFill>
                <a:srgbClr val="B80006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</p:bldLst>
  </p:timing>
</p:sld>
</file>

<file path=ppt/tags/tag1.xml><?xml version="1.0" encoding="utf-8"?>
<p:tagLst xmlns:p="http://schemas.openxmlformats.org/presentationml/2006/main">
  <p:tag name="PA" val="v5.1.2"/>
  <p:tag name="RESOURCELIBID_ANIM" val="431"/>
</p:tagLst>
</file>

<file path=ppt/tags/tag10.xml><?xml version="1.0" encoding="utf-8"?>
<p:tagLst xmlns:p="http://schemas.openxmlformats.org/presentationml/2006/main">
  <p:tag name="PA" val="v5.1.2"/>
</p:tagLst>
</file>

<file path=ppt/tags/tag11.xml><?xml version="1.0" encoding="utf-8"?>
<p:tagLst xmlns:p="http://schemas.openxmlformats.org/presentationml/2006/main">
  <p:tag name="PA" val="v5.1.2"/>
</p:tagLst>
</file>

<file path=ppt/tags/tag12.xml><?xml version="1.0" encoding="utf-8"?>
<p:tagLst xmlns:p="http://schemas.openxmlformats.org/presentationml/2006/main">
  <p:tag name="PA" val="v5.1.2"/>
</p:tagLst>
</file>

<file path=ppt/tags/tag13.xml><?xml version="1.0" encoding="utf-8"?>
<p:tagLst xmlns:p="http://schemas.openxmlformats.org/presentationml/2006/main">
  <p:tag name="PA" val="v5.1.2"/>
</p:tagLst>
</file>

<file path=ppt/tags/tag14.xml><?xml version="1.0" encoding="utf-8"?>
<p:tagLst xmlns:p="http://schemas.openxmlformats.org/presentationml/2006/main">
  <p:tag name="PA" val="v5.1.2"/>
  <p:tag name="RESOURCELIBID_ANIM" val="431"/>
</p:tagLst>
</file>

<file path=ppt/tags/tag15.xml><?xml version="1.0" encoding="utf-8"?>
<p:tagLst xmlns:p="http://schemas.openxmlformats.org/presentationml/2006/main">
  <p:tag name="PA" val="v5.1.2"/>
  <p:tag name="RESOURCELIBID_ANIM" val="431"/>
</p:tagLst>
</file>

<file path=ppt/tags/tag16.xml><?xml version="1.0" encoding="utf-8"?>
<p:tagLst xmlns:p="http://schemas.openxmlformats.org/presentationml/2006/main">
  <p:tag name="PA" val="v5.1.2"/>
</p:tagLst>
</file>

<file path=ppt/tags/tag17.xml><?xml version="1.0" encoding="utf-8"?>
<p:tagLst xmlns:p="http://schemas.openxmlformats.org/presentationml/2006/main">
  <p:tag name="PA" val="v5.1.2"/>
</p:tagLst>
</file>

<file path=ppt/tags/tag18.xml><?xml version="1.0" encoding="utf-8"?>
<p:tagLst xmlns:p="http://schemas.openxmlformats.org/presentationml/2006/main">
  <p:tag name="PA" val="v5.1.2"/>
</p:tagLst>
</file>

<file path=ppt/tags/tag19.xml><?xml version="1.0" encoding="utf-8"?>
<p:tagLst xmlns:p="http://schemas.openxmlformats.org/presentationml/2006/main">
  <p:tag name="PA" val="v5.1.2"/>
</p:tagLst>
</file>

<file path=ppt/tags/tag2.xml><?xml version="1.0" encoding="utf-8"?>
<p:tagLst xmlns:p="http://schemas.openxmlformats.org/presentationml/2006/main">
  <p:tag name="PA" val="v5.1.2"/>
  <p:tag name="RESOURCELIBID_ANIM" val="431"/>
</p:tagLst>
</file>

<file path=ppt/tags/tag20.xml><?xml version="1.0" encoding="utf-8"?>
<p:tagLst xmlns:p="http://schemas.openxmlformats.org/presentationml/2006/main">
  <p:tag name="PA" val="v5.1.2"/>
</p:tagLst>
</file>

<file path=ppt/tags/tag21.xml><?xml version="1.0" encoding="utf-8"?>
<p:tagLst xmlns:p="http://schemas.openxmlformats.org/presentationml/2006/main">
  <p:tag name="PA" val="v5.1.2"/>
</p:tagLst>
</file>

<file path=ppt/tags/tag22.xml><?xml version="1.0" encoding="utf-8"?>
<p:tagLst xmlns:p="http://schemas.openxmlformats.org/presentationml/2006/main">
  <p:tag name="ISPRING_PRESENTATION_TITLE" val="2018中央政治局会议精神解读PPT模板"/>
  <p:tag name="ISPRING_FIRST_PUBLISH" val="1"/>
</p:tagLst>
</file>

<file path=ppt/tags/tag3.xml><?xml version="1.0" encoding="utf-8"?>
<p:tagLst xmlns:p="http://schemas.openxmlformats.org/presentationml/2006/main">
  <p:tag name="PA" val="v5.1.2"/>
</p:tagLst>
</file>

<file path=ppt/tags/tag4.xml><?xml version="1.0" encoding="utf-8"?>
<p:tagLst xmlns:p="http://schemas.openxmlformats.org/presentationml/2006/main">
  <p:tag name="PA" val="v5.1.2"/>
</p:tagLst>
</file>

<file path=ppt/tags/tag5.xml><?xml version="1.0" encoding="utf-8"?>
<p:tagLst xmlns:p="http://schemas.openxmlformats.org/presentationml/2006/main">
  <p:tag name="PA" val="v5.1.2"/>
</p:tagLst>
</file>

<file path=ppt/tags/tag6.xml><?xml version="1.0" encoding="utf-8"?>
<p:tagLst xmlns:p="http://schemas.openxmlformats.org/presentationml/2006/main">
  <p:tag name="PA" val="v5.1.2"/>
</p:tagLst>
</file>

<file path=ppt/tags/tag7.xml><?xml version="1.0" encoding="utf-8"?>
<p:tagLst xmlns:p="http://schemas.openxmlformats.org/presentationml/2006/main">
  <p:tag name="PA" val="v5.1.2"/>
</p:tagLst>
</file>

<file path=ppt/tags/tag8.xml><?xml version="1.0" encoding="utf-8"?>
<p:tagLst xmlns:p="http://schemas.openxmlformats.org/presentationml/2006/main">
  <p:tag name="PA" val="v5.1.2"/>
</p:tagLst>
</file>

<file path=ppt/tags/tag9.xml><?xml version="1.0" encoding="utf-8"?>
<p:tagLst xmlns:p="http://schemas.openxmlformats.org/presentationml/2006/main">
  <p:tag name="PA" val="v5.1.2"/>
</p:tagLst>
</file>

<file path=ppt/theme/theme1.xml><?xml version="1.0" encoding="utf-8"?>
<a:theme xmlns:a="http://schemas.openxmlformats.org/drawingml/2006/main" name="第一PPT，www.1ppt.com">
  <a:themeElements>
    <a:clrScheme name="自定义 165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C00000"/>
      </a:hlink>
      <a:folHlink>
        <a:srgbClr val="C00000"/>
      </a:folHlink>
    </a:clrScheme>
    <a:fontScheme name="vvjw40dt">
      <a:majorFont>
        <a:latin typeface="印品黑体"/>
        <a:ea typeface="微软雅黑"/>
        <a:cs typeface=""/>
      </a:majorFont>
      <a:minorFont>
        <a:latin typeface="印品黑体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4160</Words>
  <Application>WPS 演示</Application>
  <PresentationFormat>宽屏</PresentationFormat>
  <Paragraphs>93</Paragraphs>
  <Slides>19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5" baseType="lpstr">
      <vt:lpstr>Arial</vt:lpstr>
      <vt:lpstr>宋体</vt:lpstr>
      <vt:lpstr>Wingdings</vt:lpstr>
      <vt:lpstr>微软雅黑</vt:lpstr>
      <vt:lpstr>汉仪中宋简</vt:lpstr>
      <vt:lpstr>思源黑体 Bold</vt:lpstr>
      <vt:lpstr>仿宋_GB2312</vt:lpstr>
      <vt:lpstr>印品黑体</vt:lpstr>
      <vt:lpstr>黑体</vt:lpstr>
      <vt:lpstr>Arial Unicode MS</vt:lpstr>
      <vt:lpstr>等线</vt:lpstr>
      <vt:lpstr>仿宋</vt:lpstr>
      <vt:lpstr>汉仪中圆简</vt:lpstr>
      <vt:lpstr>Arial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第一PPT，www.1ppt.com</Company>
  <LinksUpToDate>false</LinksUpToDate>
  <SharedDoc>false</SharedDoc>
  <HyperlinksChanged>false</HyperlinksChanged>
  <AppVersion>14.0000</AppVersion>
  <Manager>第一PPT</Manager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2018中央政治局会议精神解读PPT模板</dc:title>
  <dc:creator>第一PPT</dc:creator>
  <cp:keywords>www.1ppt.com</cp:keywords>
  <dc:description>www.1ppt.com</dc:description>
  <cp:lastModifiedBy>林继</cp:lastModifiedBy>
  <cp:revision>33</cp:revision>
  <dcterms:created xsi:type="dcterms:W3CDTF">2018-10-18T12:36:00Z</dcterms:created>
  <dcterms:modified xsi:type="dcterms:W3CDTF">2023-03-13T12:57:22Z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3E5E78AEE3574FC89D0829438B44BBFD</vt:lpwstr>
  </property>
  <property fmtid="{D5CDD505-2E9C-101B-9397-08002B2CF9AE}" pid="3" name="KSOProductBuildVer">
    <vt:lpwstr>2052-11.8.2.11978</vt:lpwstr>
  </property>
</Properties>
</file>

<file path=docProps/thumbnail.jpeg>
</file>